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4" r:id="rId3"/>
  </p:sldMasterIdLst>
  <p:notesMasterIdLst>
    <p:notesMasterId r:id="rId41"/>
  </p:notesMasterIdLst>
  <p:handoutMasterIdLst>
    <p:handoutMasterId r:id="rId42"/>
  </p:handoutMasterIdLst>
  <p:sldIdLst>
    <p:sldId id="256" r:id="rId4"/>
    <p:sldId id="257" r:id="rId5"/>
    <p:sldId id="310" r:id="rId6"/>
    <p:sldId id="333" r:id="rId7"/>
    <p:sldId id="334" r:id="rId8"/>
    <p:sldId id="260" r:id="rId9"/>
    <p:sldId id="261" r:id="rId10"/>
    <p:sldId id="336" r:id="rId11"/>
    <p:sldId id="286" r:id="rId12"/>
    <p:sldId id="337" r:id="rId13"/>
    <p:sldId id="339" r:id="rId14"/>
    <p:sldId id="343" r:id="rId15"/>
    <p:sldId id="289" r:id="rId16"/>
    <p:sldId id="342" r:id="rId17"/>
    <p:sldId id="345" r:id="rId18"/>
    <p:sldId id="311" r:id="rId19"/>
    <p:sldId id="350" r:id="rId20"/>
    <p:sldId id="347" r:id="rId21"/>
    <p:sldId id="302" r:id="rId22"/>
    <p:sldId id="304" r:id="rId23"/>
    <p:sldId id="349" r:id="rId24"/>
    <p:sldId id="312" r:id="rId25"/>
    <p:sldId id="352" r:id="rId26"/>
    <p:sldId id="353" r:id="rId27"/>
    <p:sldId id="356" r:id="rId28"/>
    <p:sldId id="357" r:id="rId29"/>
    <p:sldId id="306" r:id="rId30"/>
    <p:sldId id="315" r:id="rId31"/>
    <p:sldId id="313" r:id="rId32"/>
    <p:sldId id="314" r:id="rId33"/>
    <p:sldId id="316" r:id="rId34"/>
    <p:sldId id="326" r:id="rId35"/>
    <p:sldId id="331" r:id="rId36"/>
    <p:sldId id="355" r:id="rId37"/>
    <p:sldId id="328" r:id="rId38"/>
    <p:sldId id="351" r:id="rId39"/>
    <p:sldId id="270" r:id="rId40"/>
  </p:sldIdLst>
  <p:sldSz cx="12192000" cy="6858000"/>
  <p:notesSz cx="6858000" cy="9290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64" autoAdjust="0"/>
    <p:restoredTop sz="94904" autoAdjust="0"/>
  </p:normalViewPr>
  <p:slideViewPr>
    <p:cSldViewPr snapToGrid="0">
      <p:cViewPr varScale="1">
        <p:scale>
          <a:sx n="107" d="100"/>
          <a:sy n="107" d="100"/>
        </p:scale>
        <p:origin x="33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41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3"/>
            <a:ext cx="2972421" cy="466406"/>
          </a:xfrm>
          <a:prstGeom prst="rect">
            <a:avLst/>
          </a:prstGeom>
        </p:spPr>
        <p:txBody>
          <a:bodyPr vert="horz" lIns="90544" tIns="45272" rIns="90544" bIns="4527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31" y="3"/>
            <a:ext cx="2972421" cy="466406"/>
          </a:xfrm>
          <a:prstGeom prst="rect">
            <a:avLst/>
          </a:prstGeom>
        </p:spPr>
        <p:txBody>
          <a:bodyPr vert="horz" lIns="90544" tIns="45272" rIns="90544" bIns="45272" rtlCol="0"/>
          <a:lstStyle>
            <a:lvl1pPr algn="r">
              <a:defRPr sz="1200"/>
            </a:lvl1pPr>
          </a:lstStyle>
          <a:p>
            <a:fld id="{AF6DD177-3E34-419A-BB6B-7CB9D496CD15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8823644"/>
            <a:ext cx="2972421" cy="466406"/>
          </a:xfrm>
          <a:prstGeom prst="rect">
            <a:avLst/>
          </a:prstGeom>
        </p:spPr>
        <p:txBody>
          <a:bodyPr vert="horz" lIns="90544" tIns="45272" rIns="90544" bIns="4527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31" y="8823644"/>
            <a:ext cx="2972421" cy="466406"/>
          </a:xfrm>
          <a:prstGeom prst="rect">
            <a:avLst/>
          </a:prstGeom>
        </p:spPr>
        <p:txBody>
          <a:bodyPr vert="horz" lIns="90544" tIns="45272" rIns="90544" bIns="45272" rtlCol="0" anchor="b"/>
          <a:lstStyle>
            <a:lvl1pPr algn="r">
              <a:defRPr sz="1200"/>
            </a:lvl1pPr>
          </a:lstStyle>
          <a:p>
            <a:fld id="{AF7649E4-1299-4E8A-A9F8-5B05DC542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0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71800" cy="466116"/>
          </a:xfrm>
          <a:prstGeom prst="rect">
            <a:avLst/>
          </a:prstGeom>
        </p:spPr>
        <p:txBody>
          <a:bodyPr vert="horz" lIns="91920" tIns="45960" rIns="91920" bIns="4596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3"/>
            <a:ext cx="2971800" cy="466116"/>
          </a:xfrm>
          <a:prstGeom prst="rect">
            <a:avLst/>
          </a:prstGeom>
        </p:spPr>
        <p:txBody>
          <a:bodyPr vert="horz" lIns="91920" tIns="45960" rIns="91920" bIns="45960" rtlCol="0"/>
          <a:lstStyle>
            <a:lvl1pPr algn="r">
              <a:defRPr sz="1200"/>
            </a:lvl1pPr>
          </a:lstStyle>
          <a:p>
            <a:fld id="{377A96FF-C2A0-4B3C-95B9-E65B42E3F88F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0463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20" tIns="45960" rIns="91920" bIns="4596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0839"/>
            <a:ext cx="5486400" cy="3657958"/>
          </a:xfrm>
          <a:prstGeom prst="rect">
            <a:avLst/>
          </a:prstGeom>
        </p:spPr>
        <p:txBody>
          <a:bodyPr vert="horz" lIns="91920" tIns="45960" rIns="91920" bIns="4596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3939"/>
            <a:ext cx="2971800" cy="466115"/>
          </a:xfrm>
          <a:prstGeom prst="rect">
            <a:avLst/>
          </a:prstGeom>
        </p:spPr>
        <p:txBody>
          <a:bodyPr vert="horz" lIns="91920" tIns="45960" rIns="91920" bIns="4596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3939"/>
            <a:ext cx="2971800" cy="466115"/>
          </a:xfrm>
          <a:prstGeom prst="rect">
            <a:avLst/>
          </a:prstGeom>
        </p:spPr>
        <p:txBody>
          <a:bodyPr vert="horz" lIns="91920" tIns="45960" rIns="91920" bIns="45960" rtlCol="0" anchor="b"/>
          <a:lstStyle>
            <a:lvl1pPr algn="r">
              <a:defRPr sz="1200"/>
            </a:lvl1pPr>
          </a:lstStyle>
          <a:p>
            <a:fld id="{0CFE6F28-444E-4215-9E92-A8820BB4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04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902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857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338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523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997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934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9392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397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301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9147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416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10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828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6444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3505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4901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4326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330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1785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4451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4472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181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9739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9362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6699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4664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2886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67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849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144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98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980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052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274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02735" y="6492876"/>
            <a:ext cx="683517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93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02735" y="6492876"/>
            <a:ext cx="683517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940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02735" y="6492876"/>
            <a:ext cx="683517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481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59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EDC116F-70D7-4275-AFEB-83A83FD65499}" type="slidenum">
              <a:rPr lang="en-US" smtClean="0">
                <a:solidFill>
                  <a:srgbClr val="EFC68A"/>
                </a:solidFill>
              </a:rPr>
              <a:pPr/>
              <a:t>‹#›</a:t>
            </a:fld>
            <a:endParaRPr lang="en-US" dirty="0">
              <a:solidFill>
                <a:srgbClr val="EFC6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224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bg2">
              <a:lumMod val="50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EDC116F-70D7-4275-AFEB-83A83FD65499}" type="slidenum">
              <a:rPr lang="en-US" smtClean="0">
                <a:solidFill>
                  <a:srgbClr val="EFC68A"/>
                </a:solidFill>
              </a:rPr>
              <a:pPr/>
              <a:t>‹#›</a:t>
            </a:fld>
            <a:endParaRPr lang="en-US" dirty="0">
              <a:solidFill>
                <a:srgbClr val="EFC6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bg2">
              <a:lumMod val="50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EDC116F-70D7-4275-AFEB-83A83FD65499}" type="slidenum">
              <a:rPr lang="en-US" smtClean="0">
                <a:solidFill>
                  <a:srgbClr val="E2F3CC"/>
                </a:solidFill>
              </a:rPr>
              <a:pPr/>
              <a:t>‹#›</a:t>
            </a:fld>
            <a:endParaRPr lang="en-US" dirty="0">
              <a:solidFill>
                <a:srgbClr val="E2F3CC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396" y="5721292"/>
            <a:ext cx="1246652" cy="118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6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bg2">
              <a:lumMod val="50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2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G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28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300" b="1" dirty="0"/>
              <a:t>Facilities Update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000" dirty="0"/>
              <a:t>Presented to: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600" b="1" dirty="0"/>
              <a:t>Garden Grove Unified School District</a:t>
            </a:r>
          </a:p>
          <a:p>
            <a:pPr marL="0" indent="0" algn="ctr">
              <a:buNone/>
            </a:pPr>
            <a:endParaRPr lang="en-US" sz="2600" b="1" dirty="0"/>
          </a:p>
          <a:p>
            <a:pPr marL="0" indent="0" algn="ctr">
              <a:buNone/>
            </a:pPr>
            <a:r>
              <a:rPr lang="en-US" sz="3600" b="1" dirty="0" smtClean="0"/>
              <a:t>Bond Oversight Committee   </a:t>
            </a:r>
            <a:endParaRPr lang="en-US" sz="3600" b="1" dirty="0"/>
          </a:p>
          <a:p>
            <a:pPr marL="0" indent="0" algn="ctr">
              <a:buNone/>
            </a:pPr>
            <a:r>
              <a:rPr lang="en-US" sz="2000" b="1" dirty="0" smtClean="0"/>
              <a:t>January 9, 2018</a:t>
            </a:r>
            <a:endParaRPr lang="en-US" sz="2000" b="1" dirty="0"/>
          </a:p>
          <a:p>
            <a:pPr marL="0" indent="0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Presenters</a:t>
            </a:r>
            <a:r>
              <a:rPr lang="en-US" dirty="0"/>
              <a:t>:  </a:t>
            </a:r>
            <a:r>
              <a:rPr lang="en-US" dirty="0" smtClean="0"/>
              <a:t>Margaret </a:t>
            </a:r>
            <a:r>
              <a:rPr lang="en-US" dirty="0"/>
              <a:t>Brown and </a:t>
            </a:r>
            <a:r>
              <a:rPr lang="en-US" dirty="0" smtClean="0"/>
              <a:t>Jerry Hills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82" y="5600131"/>
            <a:ext cx="1219200" cy="125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7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2524780" y="616767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ANIMATION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OF LA QUINTA</a:t>
            </a:r>
          </a:p>
          <a:p>
            <a:endParaRPr lang="en-US" dirty="0"/>
          </a:p>
        </p:txBody>
      </p:sp>
      <p:pic>
        <p:nvPicPr>
          <p:cNvPr id="2" name="LQHS_PHASING_60sec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90" end="96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1948" y="61465"/>
            <a:ext cx="10265162" cy="5736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0024894" y="5797551"/>
            <a:ext cx="1060450" cy="1060450"/>
            <a:chOff x="107843102" y="108108513"/>
            <a:chExt cx="1060796" cy="1060796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43102" y="108108513"/>
              <a:ext cx="1060796" cy="1060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6" b="68469"/>
            <a:stretch>
              <a:fillRect/>
            </a:stretch>
          </p:blipFill>
          <p:spPr bwMode="auto">
            <a:xfrm>
              <a:off x="107916345" y="108331398"/>
              <a:ext cx="657225" cy="22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5" b="70139"/>
            <a:stretch>
              <a:fillRect/>
            </a:stretch>
          </p:blipFill>
          <p:spPr bwMode="auto">
            <a:xfrm>
              <a:off x="107937095" y="108391489"/>
              <a:ext cx="493600" cy="227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8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07927775" y="108304965"/>
              <a:ext cx="668655" cy="25283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889">
                  <a:solidFill>
                    <a:srgbClr val="D8D8D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sz="3600" b="1" kern="10" spc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anose="020B0A04020102020204" pitchFamily="34" charset="0"/>
                </a:rPr>
                <a:t>Measure</a:t>
              </a:r>
              <a:endParaRPr lang="en-US" sz="3600" b="1" kern="10" spc="0">
                <a:ln>
                  <a:noFill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52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82" y="833293"/>
            <a:ext cx="7465374" cy="55990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21927" y="862747"/>
            <a:ext cx="1435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Pacifica HS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46704" y="5485317"/>
            <a:ext cx="6185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Phase 1: New Classroom buildings occupied beginning 17-18 school year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3431" y="11480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Seismic Replacement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10024894" y="5797551"/>
            <a:ext cx="1060450" cy="1060450"/>
            <a:chOff x="107843102" y="108108513"/>
            <a:chExt cx="1060796" cy="1060796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43102" y="108108513"/>
              <a:ext cx="1060796" cy="1060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6" b="68469"/>
            <a:stretch>
              <a:fillRect/>
            </a:stretch>
          </p:blipFill>
          <p:spPr bwMode="auto">
            <a:xfrm>
              <a:off x="107916345" y="108331398"/>
              <a:ext cx="657225" cy="22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5" b="70139"/>
            <a:stretch>
              <a:fillRect/>
            </a:stretch>
          </p:blipFill>
          <p:spPr bwMode="auto">
            <a:xfrm>
              <a:off x="107937095" y="108391489"/>
              <a:ext cx="493600" cy="227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4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07927775" y="108304965"/>
              <a:ext cx="668655" cy="25283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889">
                  <a:solidFill>
                    <a:srgbClr val="D8D8D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sz="3600" b="1" kern="10" spc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anose="020B0A04020102020204" pitchFamily="34" charset="0"/>
                </a:rPr>
                <a:t>Measure</a:t>
              </a:r>
              <a:endParaRPr lang="en-US" sz="3600" b="1" kern="10" spc="0">
                <a:ln>
                  <a:noFill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121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1927" y="862747"/>
            <a:ext cx="1435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Pacifica HS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3431" y="11480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Seismic Replacement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10024894" y="5797551"/>
            <a:ext cx="1060450" cy="1060450"/>
            <a:chOff x="107843102" y="108108513"/>
            <a:chExt cx="1060796" cy="1060796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43102" y="108108513"/>
              <a:ext cx="1060796" cy="1060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6" b="68469"/>
            <a:stretch>
              <a:fillRect/>
            </a:stretch>
          </p:blipFill>
          <p:spPr bwMode="auto">
            <a:xfrm>
              <a:off x="107916345" y="108331398"/>
              <a:ext cx="657225" cy="22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5" b="70139"/>
            <a:stretch>
              <a:fillRect/>
            </a:stretch>
          </p:blipFill>
          <p:spPr bwMode="auto">
            <a:xfrm>
              <a:off x="107937095" y="108391489"/>
              <a:ext cx="493600" cy="227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4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07927775" y="108304965"/>
              <a:ext cx="668655" cy="25283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889">
                  <a:solidFill>
                    <a:srgbClr val="D8D8D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sz="3600" b="1" kern="10" spc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anose="020B0A04020102020204" pitchFamily="34" charset="0"/>
                </a:rPr>
                <a:t>Measure</a:t>
              </a:r>
              <a:endParaRPr lang="en-US" sz="3600" b="1" kern="10" spc="0">
                <a:ln>
                  <a:noFill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/>
          <a:stretch/>
        </p:blipFill>
        <p:spPr>
          <a:xfrm>
            <a:off x="398834" y="1209472"/>
            <a:ext cx="9079708" cy="563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6704" y="5485317"/>
            <a:ext cx="6185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Phase 2: concrete footings and building interior slabs 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41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3431" y="11480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Seismic Replacement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9" b="8661"/>
          <a:stretch/>
        </p:blipFill>
        <p:spPr>
          <a:xfrm>
            <a:off x="1121540" y="771367"/>
            <a:ext cx="8115514" cy="6086636"/>
          </a:xfrm>
          <a:prstGeom prst="rect">
            <a:avLst/>
          </a:prstGeom>
        </p:spPr>
      </p:pic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10024894" y="5797551"/>
            <a:ext cx="1060450" cy="1060450"/>
            <a:chOff x="107843102" y="108108513"/>
            <a:chExt cx="1060796" cy="1060796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43102" y="108108513"/>
              <a:ext cx="1060796" cy="1060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6" b="68469"/>
            <a:stretch>
              <a:fillRect/>
            </a:stretch>
          </p:blipFill>
          <p:spPr bwMode="auto">
            <a:xfrm>
              <a:off x="107916345" y="108331398"/>
              <a:ext cx="657225" cy="22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5" b="70139"/>
            <a:stretch>
              <a:fillRect/>
            </a:stretch>
          </p:blipFill>
          <p:spPr bwMode="auto">
            <a:xfrm>
              <a:off x="107937095" y="108391489"/>
              <a:ext cx="493600" cy="227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4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07927775" y="108304965"/>
              <a:ext cx="668655" cy="25283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889">
                  <a:solidFill>
                    <a:srgbClr val="D8D8D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sz="3600" b="1" kern="10" spc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anose="020B0A04020102020204" pitchFamily="34" charset="0"/>
                </a:rPr>
                <a:t>Measure</a:t>
              </a:r>
              <a:endParaRPr lang="en-US" sz="3600" b="1" kern="10" spc="0">
                <a:ln>
                  <a:noFill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3431" y="3183372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Grading for Building Pads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32159" y="862747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La Quinta HS</a:t>
            </a:r>
          </a:p>
        </p:txBody>
      </p:sp>
    </p:spTree>
    <p:extLst>
      <p:ext uri="{BB962C8B-B14F-4D97-AF65-F5344CB8AC3E}">
        <p14:creationId xmlns:p14="http://schemas.microsoft.com/office/powerpoint/2010/main" val="23105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51" y="579990"/>
            <a:ext cx="8472792" cy="63782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37606" y="798731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La Quinta HS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3431" y="11480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Seismic Replacement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10024894" y="5797551"/>
            <a:ext cx="1060450" cy="1060450"/>
            <a:chOff x="107843102" y="108108513"/>
            <a:chExt cx="1060796" cy="1060796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43102" y="108108513"/>
              <a:ext cx="1060796" cy="1060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6" b="68469"/>
            <a:stretch>
              <a:fillRect/>
            </a:stretch>
          </p:blipFill>
          <p:spPr bwMode="auto">
            <a:xfrm>
              <a:off x="107916345" y="108331398"/>
              <a:ext cx="657225" cy="22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5" b="70139"/>
            <a:stretch>
              <a:fillRect/>
            </a:stretch>
          </p:blipFill>
          <p:spPr bwMode="auto">
            <a:xfrm>
              <a:off x="107937095" y="108391489"/>
              <a:ext cx="493600" cy="227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4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07927775" y="108304965"/>
              <a:ext cx="668655" cy="25283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889">
                  <a:solidFill>
                    <a:srgbClr val="D8D8D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sz="3600" b="1" kern="10" spc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anose="020B0A04020102020204" pitchFamily="34" charset="0"/>
                </a:rPr>
                <a:t>Measure</a:t>
              </a:r>
              <a:endParaRPr lang="en-US" sz="3600" b="1" kern="10" spc="0">
                <a:ln>
                  <a:noFill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037606" y="461491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Phase 2: New building exterior framing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15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2159" y="862747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La Quinta HS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3431" y="11480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Seismic Replacement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10024894" y="5797551"/>
            <a:ext cx="1060450" cy="1060450"/>
            <a:chOff x="107843102" y="108108513"/>
            <a:chExt cx="1060796" cy="1060796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43102" y="108108513"/>
              <a:ext cx="1060796" cy="1060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6" b="68469"/>
            <a:stretch>
              <a:fillRect/>
            </a:stretch>
          </p:blipFill>
          <p:spPr bwMode="auto">
            <a:xfrm>
              <a:off x="107916345" y="108331398"/>
              <a:ext cx="657225" cy="22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5" b="70139"/>
            <a:stretch>
              <a:fillRect/>
            </a:stretch>
          </p:blipFill>
          <p:spPr bwMode="auto">
            <a:xfrm>
              <a:off x="107937095" y="108391489"/>
              <a:ext cx="493600" cy="227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4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07927775" y="108304965"/>
              <a:ext cx="668655" cy="25283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889">
                  <a:solidFill>
                    <a:srgbClr val="D8D8D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sz="3600" b="1" kern="10" spc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anose="020B0A04020102020204" pitchFamily="34" charset="0"/>
                </a:rPr>
                <a:t>Measure</a:t>
              </a:r>
              <a:endParaRPr lang="en-US" sz="3600" b="1" kern="10" spc="0">
                <a:ln>
                  <a:noFill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1" t="30545"/>
          <a:stretch/>
        </p:blipFill>
        <p:spPr>
          <a:xfrm>
            <a:off x="794056" y="1271094"/>
            <a:ext cx="8509240" cy="55869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0800" y="5714136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Phase 2: New cafeteria steel framing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3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447801"/>
            <a:ext cx="6248400" cy="4871021"/>
          </a:xfrm>
        </p:spPr>
        <p:txBody>
          <a:bodyPr>
            <a:noAutofit/>
          </a:bodyPr>
          <a:lstStyle/>
          <a:p>
            <a:pPr marL="914400" lvl="2" indent="0">
              <a:spcBef>
                <a:spcPts val="0"/>
              </a:spcBef>
              <a:buClr>
                <a:srgbClr val="4A8CB4"/>
              </a:buClr>
              <a:buNone/>
            </a:pPr>
            <a:endParaRPr lang="en-US" sz="1600" dirty="0">
              <a:solidFill>
                <a:prstClr val="black"/>
              </a:solidFill>
            </a:endParaRPr>
          </a:p>
          <a:p>
            <a:pPr lvl="1">
              <a:lnSpc>
                <a:spcPct val="200000"/>
              </a:lnSpc>
            </a:pPr>
            <a:r>
              <a:rPr lang="en-US" sz="1800" dirty="0" smtClean="0"/>
              <a:t>Hazard </a:t>
            </a:r>
            <a:r>
              <a:rPr lang="en-US" sz="1800" dirty="0"/>
              <a:t>ES </a:t>
            </a:r>
            <a:endParaRPr lang="en-US" sz="2000" dirty="0"/>
          </a:p>
          <a:p>
            <a:pPr lvl="1">
              <a:lnSpc>
                <a:spcPct val="200000"/>
              </a:lnSpc>
            </a:pPr>
            <a:r>
              <a:rPr lang="en-US" sz="1800" dirty="0"/>
              <a:t>Heritage ES </a:t>
            </a:r>
          </a:p>
          <a:p>
            <a:pPr lvl="1">
              <a:lnSpc>
                <a:spcPct val="200000"/>
              </a:lnSpc>
            </a:pPr>
            <a:r>
              <a:rPr lang="en-US" sz="1800" dirty="0"/>
              <a:t>Rosita ES </a:t>
            </a:r>
          </a:p>
          <a:p>
            <a:pPr lvl="1">
              <a:lnSpc>
                <a:spcPct val="200000"/>
              </a:lnSpc>
            </a:pPr>
            <a:r>
              <a:rPr lang="en-US" sz="1800" dirty="0"/>
              <a:t>Wakeham ES</a:t>
            </a:r>
          </a:p>
          <a:p>
            <a:pPr lvl="1">
              <a:lnSpc>
                <a:spcPct val="200000"/>
              </a:lnSpc>
            </a:pPr>
            <a:r>
              <a:rPr lang="en-US" sz="1800" dirty="0">
                <a:solidFill>
                  <a:prstClr val="black"/>
                </a:solidFill>
              </a:rPr>
              <a:t>Zeyen ES</a:t>
            </a:r>
            <a:endParaRPr lang="en-US" dirty="0">
              <a:solidFill>
                <a:prstClr val="black"/>
              </a:solidFill>
            </a:endParaRPr>
          </a:p>
          <a:p>
            <a:pPr marL="0" indent="0">
              <a:spcBef>
                <a:spcPts val="0"/>
              </a:spcBef>
              <a:buClr>
                <a:srgbClr val="4A8CB4"/>
              </a:buClr>
              <a:buNone/>
            </a:pPr>
            <a:endParaRPr lang="en-US" sz="2800" b="1" dirty="0">
              <a:solidFill>
                <a:prstClr val="black"/>
              </a:solidFill>
            </a:endParaRPr>
          </a:p>
          <a:p>
            <a:pPr lvl="2">
              <a:spcBef>
                <a:spcPts val="0"/>
              </a:spcBef>
              <a:buClr>
                <a:srgbClr val="4A8CB4"/>
              </a:buClr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96466" y="381001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/>
              <a:t>HVAC </a:t>
            </a:r>
            <a:r>
              <a:rPr lang="en-US" sz="3600" b="1" dirty="0"/>
              <a:t>projects  </a:t>
            </a:r>
            <a:r>
              <a:rPr lang="en-US" sz="3600" b="1" dirty="0" smtClean="0"/>
              <a:t>Summer 2017</a:t>
            </a:r>
            <a:endParaRPr lang="en-US" sz="3200" b="1" dirty="0"/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10024894" y="5797551"/>
            <a:ext cx="1060450" cy="1060450"/>
            <a:chOff x="107843102" y="108108513"/>
            <a:chExt cx="1060796" cy="1060796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43102" y="108108513"/>
              <a:ext cx="1060796" cy="1060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6" b="68469"/>
            <a:stretch>
              <a:fillRect/>
            </a:stretch>
          </p:blipFill>
          <p:spPr bwMode="auto">
            <a:xfrm>
              <a:off x="107916345" y="108331398"/>
              <a:ext cx="657225" cy="22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5" b="70139"/>
            <a:stretch>
              <a:fillRect/>
            </a:stretch>
          </p:blipFill>
          <p:spPr bwMode="auto">
            <a:xfrm>
              <a:off x="107937095" y="108391489"/>
              <a:ext cx="493600" cy="227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1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07927775" y="108304965"/>
              <a:ext cx="668655" cy="25283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889">
                  <a:solidFill>
                    <a:srgbClr val="D8D8D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sz="3600" b="1" kern="10" spc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anose="020B0A04020102020204" pitchFamily="34" charset="0"/>
                </a:rPr>
                <a:t>Measure</a:t>
              </a:r>
              <a:endParaRPr lang="en-US" sz="3600" b="1" kern="10" spc="0">
                <a:ln>
                  <a:noFill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6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653A0CB8-CD8C-40CC-983C-04B8457C72E1" descr="653A0CB8-CD8C-40CC-983C-04B8457C72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34" y="785760"/>
            <a:ext cx="8356520" cy="626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69708" y="1060103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Hazard 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5741" y="6076139"/>
            <a:ext cx="579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New ADA drop off, fencing for added security, flagpole, Windows and HVAC</a:t>
            </a:r>
          </a:p>
          <a:p>
            <a:pPr algn="ctr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 HVAC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10024894" y="5797551"/>
            <a:ext cx="1060450" cy="1060450"/>
            <a:chOff x="107843102" y="108108513"/>
            <a:chExt cx="1060796" cy="1060796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43102" y="108108513"/>
              <a:ext cx="1060796" cy="1060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6" b="68469"/>
            <a:stretch>
              <a:fillRect/>
            </a:stretch>
          </p:blipFill>
          <p:spPr bwMode="auto">
            <a:xfrm>
              <a:off x="107916345" y="108331398"/>
              <a:ext cx="657225" cy="22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5" b="70139"/>
            <a:stretch>
              <a:fillRect/>
            </a:stretch>
          </p:blipFill>
          <p:spPr bwMode="auto">
            <a:xfrm>
              <a:off x="107937095" y="108391489"/>
              <a:ext cx="493600" cy="227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4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07927775" y="108304965"/>
              <a:ext cx="668655" cy="25283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889">
                  <a:solidFill>
                    <a:srgbClr val="D8D8D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sz="3600" b="1" kern="10" spc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anose="020B0A04020102020204" pitchFamily="34" charset="0"/>
                </a:rPr>
                <a:t>Measure</a:t>
              </a:r>
              <a:endParaRPr lang="en-US" sz="3600" b="1" kern="10" spc="0">
                <a:ln>
                  <a:noFill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721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9" y="1503402"/>
            <a:ext cx="9278343" cy="52190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22418" y="1134071"/>
            <a:ext cx="1452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Heritage 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5741" y="6076139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 New windows, roofing, HVAC, </a:t>
            </a:r>
            <a:r>
              <a:rPr lang="en-US" b="1" dirty="0">
                <a:solidFill>
                  <a:schemeClr val="bg1"/>
                </a:solidFill>
              </a:rPr>
              <a:t>f</a:t>
            </a:r>
            <a:r>
              <a:rPr lang="en-US" b="1" dirty="0" smtClean="0">
                <a:solidFill>
                  <a:schemeClr val="bg1"/>
                </a:solidFill>
              </a:rPr>
              <a:t>lagpole, fencing, landscape, modern building finish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 HVAC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1" name="Group 2"/>
          <p:cNvGrpSpPr>
            <a:grpSpLocks/>
          </p:cNvGrpSpPr>
          <p:nvPr/>
        </p:nvGrpSpPr>
        <p:grpSpPr bwMode="auto">
          <a:xfrm>
            <a:off x="10024894" y="5797551"/>
            <a:ext cx="1060450" cy="1060450"/>
            <a:chOff x="107843102" y="108108513"/>
            <a:chExt cx="1060796" cy="106079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43102" y="108108513"/>
              <a:ext cx="1060796" cy="1060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6" b="68469"/>
            <a:stretch>
              <a:fillRect/>
            </a:stretch>
          </p:blipFill>
          <p:spPr bwMode="auto">
            <a:xfrm>
              <a:off x="107916345" y="108331398"/>
              <a:ext cx="657225" cy="22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5" b="70139"/>
            <a:stretch>
              <a:fillRect/>
            </a:stretch>
          </p:blipFill>
          <p:spPr bwMode="auto">
            <a:xfrm>
              <a:off x="107937095" y="108391489"/>
              <a:ext cx="493600" cy="227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5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07927775" y="108304965"/>
              <a:ext cx="668655" cy="25283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889">
                  <a:solidFill>
                    <a:srgbClr val="D8D8D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sz="3600" b="1" kern="10" spc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anose="020B0A04020102020204" pitchFamily="34" charset="0"/>
                </a:rPr>
                <a:t>Measure</a:t>
              </a:r>
              <a:endParaRPr lang="en-US" sz="3600" b="1" kern="10" spc="0">
                <a:ln>
                  <a:noFill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153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" t="6231"/>
          <a:stretch/>
        </p:blipFill>
        <p:spPr>
          <a:xfrm>
            <a:off x="645654" y="1638933"/>
            <a:ext cx="9798103" cy="52190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60168" y="1134071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Rosita 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5741" y="6076139"/>
            <a:ext cx="5334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New Classroom Casework, Windows, Lighting, &amp; Dropped Ceiling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 HVAC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10024894" y="5797551"/>
            <a:ext cx="1060450" cy="1060450"/>
            <a:chOff x="107843102" y="108108513"/>
            <a:chExt cx="1060796" cy="1060796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43102" y="108108513"/>
              <a:ext cx="1060796" cy="1060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6" b="68469"/>
            <a:stretch>
              <a:fillRect/>
            </a:stretch>
          </p:blipFill>
          <p:spPr bwMode="auto">
            <a:xfrm>
              <a:off x="107916345" y="108331398"/>
              <a:ext cx="657225" cy="22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5" b="70139"/>
            <a:stretch>
              <a:fillRect/>
            </a:stretch>
          </p:blipFill>
          <p:spPr bwMode="auto">
            <a:xfrm>
              <a:off x="107937095" y="108391489"/>
              <a:ext cx="493600" cy="227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4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07927775" y="108304965"/>
              <a:ext cx="668655" cy="25283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889">
                  <a:solidFill>
                    <a:srgbClr val="D8D8D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sz="3600" b="1" kern="10" spc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anose="020B0A04020102020204" pitchFamily="34" charset="0"/>
                </a:rPr>
                <a:t>Measure</a:t>
              </a:r>
              <a:endParaRPr lang="en-US" sz="3600" b="1" kern="10" spc="0">
                <a:ln>
                  <a:noFill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70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0" y="762000"/>
            <a:ext cx="6019800" cy="5523174"/>
          </a:xfrm>
        </p:spPr>
        <p:txBody>
          <a:bodyPr>
            <a:normAutofit/>
          </a:bodyPr>
          <a:lstStyle/>
          <a:p>
            <a:pPr marL="914400" lvl="2" indent="0">
              <a:lnSpc>
                <a:spcPct val="140000"/>
              </a:lnSpc>
              <a:buClr>
                <a:srgbClr val="4A8CB4"/>
              </a:buClr>
              <a:buNone/>
            </a:pPr>
            <a:endParaRPr lang="en-US" sz="1800" b="1" dirty="0" smtClean="0"/>
          </a:p>
          <a:p>
            <a:pPr marL="914400" lvl="2" indent="0">
              <a:lnSpc>
                <a:spcPct val="140000"/>
              </a:lnSpc>
              <a:buClr>
                <a:srgbClr val="4A8CB4"/>
              </a:buClr>
              <a:buNone/>
            </a:pPr>
            <a:endParaRPr lang="en-US" sz="1800" b="1" dirty="0"/>
          </a:p>
          <a:p>
            <a:pPr lvl="1">
              <a:lnSpc>
                <a:spcPct val="150000"/>
              </a:lnSpc>
              <a:buClr>
                <a:srgbClr val="4A8CB4"/>
              </a:buClr>
            </a:pPr>
            <a:r>
              <a:rPr lang="en-US" sz="2200" b="1" dirty="0"/>
              <a:t>Modernization and </a:t>
            </a:r>
            <a:r>
              <a:rPr lang="en-US" sz="2200" b="1" dirty="0" smtClean="0"/>
              <a:t>HVAC</a:t>
            </a:r>
          </a:p>
          <a:p>
            <a:pPr lvl="1">
              <a:lnSpc>
                <a:spcPct val="150000"/>
              </a:lnSpc>
              <a:buClr>
                <a:srgbClr val="4A8CB4"/>
              </a:buClr>
            </a:pPr>
            <a:r>
              <a:rPr lang="en-US" sz="2200" b="1" dirty="0" smtClean="0"/>
              <a:t>HVAC</a:t>
            </a:r>
          </a:p>
          <a:p>
            <a:pPr lvl="1">
              <a:lnSpc>
                <a:spcPct val="150000"/>
              </a:lnSpc>
              <a:buClr>
                <a:srgbClr val="4A8CB4"/>
              </a:buClr>
            </a:pPr>
            <a:r>
              <a:rPr lang="en-US" sz="2200" b="1" dirty="0" smtClean="0"/>
              <a:t>Seismic Replacement</a:t>
            </a:r>
          </a:p>
          <a:p>
            <a:pPr lvl="1">
              <a:lnSpc>
                <a:spcPct val="150000"/>
              </a:lnSpc>
              <a:buClr>
                <a:srgbClr val="4A8CB4"/>
              </a:buClr>
            </a:pPr>
            <a:r>
              <a:rPr lang="en-US" sz="2200" b="1" dirty="0" smtClean="0"/>
              <a:t>Projects </a:t>
            </a:r>
            <a:r>
              <a:rPr lang="en-US" sz="2200" b="1" dirty="0" smtClean="0"/>
              <a:t>in Planning</a:t>
            </a:r>
            <a:endParaRPr lang="en-US" sz="2200" b="1" dirty="0"/>
          </a:p>
          <a:p>
            <a:pPr marL="914400" lvl="2" indent="0">
              <a:lnSpc>
                <a:spcPct val="150000"/>
              </a:lnSpc>
              <a:buClr>
                <a:srgbClr val="4A8CB4"/>
              </a:buClr>
              <a:buNone/>
            </a:pPr>
            <a:endParaRPr lang="en-US" sz="2000" b="1" dirty="0"/>
          </a:p>
          <a:p>
            <a:pPr marL="914400" lvl="2" indent="0">
              <a:lnSpc>
                <a:spcPct val="150000"/>
              </a:lnSpc>
              <a:buClr>
                <a:srgbClr val="4A8CB4"/>
              </a:buClr>
              <a:buNone/>
            </a:pPr>
            <a:endParaRPr lang="en-US" sz="2000" dirty="0"/>
          </a:p>
          <a:p>
            <a:pPr lvl="2">
              <a:lnSpc>
                <a:spcPct val="150000"/>
              </a:lnSpc>
              <a:buClr>
                <a:srgbClr val="4A8CB4"/>
              </a:buClr>
            </a:pPr>
            <a:endParaRPr lang="en-US" sz="2000" dirty="0"/>
          </a:p>
          <a:p>
            <a:pPr lvl="2">
              <a:lnSpc>
                <a:spcPct val="140000"/>
              </a:lnSpc>
              <a:buClr>
                <a:srgbClr val="4A8CB4"/>
              </a:buClr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lvl="2">
              <a:lnSpc>
                <a:spcPct val="140000"/>
              </a:lnSpc>
              <a:buClr>
                <a:srgbClr val="4A8CB4"/>
              </a:buClr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 smtClean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  <a:p>
            <a:pPr algn="ctr"/>
            <a:r>
              <a:rPr lang="en-US" sz="9600" dirty="0" smtClean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>Overview</a:t>
            </a:r>
            <a:endParaRPr lang="en-US" sz="96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393" y="5656239"/>
            <a:ext cx="1219200" cy="125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4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25434" y="1134071"/>
            <a:ext cx="1646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Wakeham </a:t>
            </a:r>
            <a:r>
              <a:rPr lang="en-US" dirty="0">
                <a:solidFill>
                  <a:prstClr val="black"/>
                </a:solidFill>
              </a:rPr>
              <a:t>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5741" y="6076139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New Office Location and Secure Entry 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 HVAC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9150" r="7147" b="10227"/>
          <a:stretch/>
        </p:blipFill>
        <p:spPr>
          <a:xfrm>
            <a:off x="2549762" y="1864589"/>
            <a:ext cx="5387179" cy="3566161"/>
          </a:xfrm>
          <a:prstGeom prst="rect">
            <a:avLst/>
          </a:prstGeom>
        </p:spPr>
      </p:pic>
      <p:grpSp>
        <p:nvGrpSpPr>
          <p:cNvPr id="13" name="Group 2"/>
          <p:cNvGrpSpPr>
            <a:grpSpLocks/>
          </p:cNvGrpSpPr>
          <p:nvPr/>
        </p:nvGrpSpPr>
        <p:grpSpPr bwMode="auto">
          <a:xfrm>
            <a:off x="10024894" y="5797551"/>
            <a:ext cx="1060450" cy="1060450"/>
            <a:chOff x="107843102" y="108108513"/>
            <a:chExt cx="1060796" cy="1060796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43102" y="108108513"/>
              <a:ext cx="1060796" cy="1060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6" b="68469"/>
            <a:stretch>
              <a:fillRect/>
            </a:stretch>
          </p:blipFill>
          <p:spPr bwMode="auto">
            <a:xfrm>
              <a:off x="107916345" y="108331398"/>
              <a:ext cx="657225" cy="22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5" b="70139"/>
            <a:stretch>
              <a:fillRect/>
            </a:stretch>
          </p:blipFill>
          <p:spPr bwMode="auto">
            <a:xfrm>
              <a:off x="107937095" y="108391489"/>
              <a:ext cx="493600" cy="227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7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07927775" y="108304965"/>
              <a:ext cx="668655" cy="25283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889">
                  <a:solidFill>
                    <a:srgbClr val="D8D8D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sz="3600" b="1" kern="10" spc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anose="020B0A04020102020204" pitchFamily="34" charset="0"/>
                </a:rPr>
                <a:t>Measure</a:t>
              </a:r>
              <a:endParaRPr lang="en-US" sz="3600" b="1" kern="10" spc="0">
                <a:ln>
                  <a:noFill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110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75" y="1503910"/>
            <a:ext cx="9514665" cy="53540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66687" y="1134071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Zeyen </a:t>
            </a:r>
            <a:r>
              <a:rPr lang="en-US" dirty="0">
                <a:solidFill>
                  <a:prstClr val="black"/>
                </a:solidFill>
              </a:rPr>
              <a:t>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5741" y="607614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New front entry and Secure campus entry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2737" y="38820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 HVAC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10024894" y="5797551"/>
            <a:ext cx="1060450" cy="1060450"/>
            <a:chOff x="107843102" y="108108513"/>
            <a:chExt cx="1060796" cy="106079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43102" y="108108513"/>
              <a:ext cx="1060796" cy="1060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6" b="68469"/>
            <a:stretch>
              <a:fillRect/>
            </a:stretch>
          </p:blipFill>
          <p:spPr bwMode="auto">
            <a:xfrm>
              <a:off x="107916345" y="108331398"/>
              <a:ext cx="657225" cy="22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5" b="70139"/>
            <a:stretch>
              <a:fillRect/>
            </a:stretch>
          </p:blipFill>
          <p:spPr bwMode="auto">
            <a:xfrm>
              <a:off x="107937095" y="108391489"/>
              <a:ext cx="493600" cy="227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5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07927775" y="108304965"/>
              <a:ext cx="668655" cy="25283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889">
                  <a:solidFill>
                    <a:srgbClr val="D8D8D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sz="3600" b="1" kern="10" spc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anose="020B0A04020102020204" pitchFamily="34" charset="0"/>
                </a:rPr>
                <a:t>Measure</a:t>
              </a:r>
              <a:endParaRPr lang="en-US" sz="3600" b="1" kern="10" spc="0">
                <a:ln>
                  <a:noFill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691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0333" y="1447801"/>
            <a:ext cx="7459134" cy="4871021"/>
          </a:xfrm>
        </p:spPr>
        <p:txBody>
          <a:bodyPr>
            <a:noAutofit/>
          </a:bodyPr>
          <a:lstStyle/>
          <a:p>
            <a:pPr marL="914400" lvl="2" indent="0">
              <a:spcBef>
                <a:spcPts val="0"/>
              </a:spcBef>
              <a:buClr>
                <a:srgbClr val="4A8CB4"/>
              </a:buClr>
              <a:buNone/>
            </a:pPr>
            <a:endParaRPr lang="en-US" sz="1600" dirty="0">
              <a:solidFill>
                <a:prstClr val="black"/>
              </a:solidFill>
            </a:endParaRPr>
          </a:p>
          <a:p>
            <a:pPr marL="0" indent="0">
              <a:spcBef>
                <a:spcPts val="0"/>
              </a:spcBef>
              <a:buClr>
                <a:srgbClr val="4A8CB4"/>
              </a:buClr>
              <a:buNone/>
            </a:pPr>
            <a:endParaRPr lang="en-US" sz="2800" b="1" dirty="0" smtClean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  <a:buClr>
                <a:srgbClr val="4A8CB4"/>
              </a:buClr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prstClr val="black"/>
                </a:solidFill>
              </a:rPr>
              <a:t>Santiago Gym Floor &amp; </a:t>
            </a:r>
            <a:r>
              <a:rPr lang="en-US" sz="2800" b="1" dirty="0" smtClean="0">
                <a:solidFill>
                  <a:prstClr val="black"/>
                </a:solidFill>
              </a:rPr>
              <a:t>Bleacher</a:t>
            </a:r>
          </a:p>
          <a:p>
            <a:pPr>
              <a:spcBef>
                <a:spcPts val="0"/>
              </a:spcBef>
              <a:buClr>
                <a:srgbClr val="4A8CB4"/>
              </a:buClr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prstClr val="black"/>
                </a:solidFill>
              </a:rPr>
              <a:t>Santiago Pool Repairs</a:t>
            </a:r>
            <a:endParaRPr lang="en-US" sz="2800" b="1" dirty="0" smtClean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  <a:buClr>
                <a:srgbClr val="4A8CB4"/>
              </a:buClr>
              <a:buFont typeface="Wingdings" panose="05000000000000000000" pitchFamily="2" charset="2"/>
              <a:buChar char="Ø"/>
            </a:pPr>
            <a:endParaRPr lang="en-US" sz="2800" b="1" dirty="0" smtClean="0">
              <a:solidFill>
                <a:prstClr val="black"/>
              </a:solidFill>
            </a:endParaRPr>
          </a:p>
          <a:p>
            <a:pPr marL="914400" lvl="2" indent="0">
              <a:spcBef>
                <a:spcPts val="0"/>
              </a:spcBef>
              <a:buClr>
                <a:srgbClr val="4A8CB4"/>
              </a:buClr>
              <a:buNone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96466" y="381001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/>
              <a:t>Athletic Improvements</a:t>
            </a:r>
            <a:endParaRPr lang="en-US" sz="3200" b="1" dirty="0"/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10024894" y="5797551"/>
            <a:ext cx="1060450" cy="1060450"/>
            <a:chOff x="107843102" y="108108513"/>
            <a:chExt cx="1060796" cy="1060796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43102" y="108108513"/>
              <a:ext cx="1060796" cy="1060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6" b="68469"/>
            <a:stretch>
              <a:fillRect/>
            </a:stretch>
          </p:blipFill>
          <p:spPr bwMode="auto">
            <a:xfrm>
              <a:off x="107916345" y="108331398"/>
              <a:ext cx="657225" cy="22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5" b="70139"/>
            <a:stretch>
              <a:fillRect/>
            </a:stretch>
          </p:blipFill>
          <p:spPr bwMode="auto">
            <a:xfrm>
              <a:off x="107937095" y="108391489"/>
              <a:ext cx="493600" cy="227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1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07927775" y="108304965"/>
              <a:ext cx="668655" cy="25283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889">
                  <a:solidFill>
                    <a:srgbClr val="D8D8D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sz="3600" b="1" kern="10" spc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anose="020B0A04020102020204" pitchFamily="34" charset="0"/>
                </a:rPr>
                <a:t>Measure</a:t>
              </a:r>
              <a:endParaRPr lang="en-US" sz="3600" b="1" kern="10" spc="0">
                <a:ln>
                  <a:noFill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507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87149" y="1134071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Santiago </a:t>
            </a:r>
            <a:r>
              <a:rPr lang="en-US" dirty="0">
                <a:solidFill>
                  <a:prstClr val="black"/>
                </a:solidFill>
              </a:rPr>
              <a:t>HS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Gym Floor and Bleachers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10024894" y="5797551"/>
            <a:ext cx="1060450" cy="1060450"/>
            <a:chOff x="107843102" y="108108513"/>
            <a:chExt cx="1060796" cy="1060796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43102" y="108108513"/>
              <a:ext cx="1060796" cy="1060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6" b="68469"/>
            <a:stretch>
              <a:fillRect/>
            </a:stretch>
          </p:blipFill>
          <p:spPr bwMode="auto">
            <a:xfrm>
              <a:off x="107916345" y="108331398"/>
              <a:ext cx="657225" cy="22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5" b="70139"/>
            <a:stretch>
              <a:fillRect/>
            </a:stretch>
          </p:blipFill>
          <p:spPr bwMode="auto">
            <a:xfrm>
              <a:off x="107937095" y="108391489"/>
              <a:ext cx="493600" cy="227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4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07927775" y="108304965"/>
              <a:ext cx="668655" cy="25283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889">
                  <a:solidFill>
                    <a:srgbClr val="D8D8D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smtClean="0">
                  <a:solidFill>
                    <a:srgbClr val="FFFFFF"/>
                  </a:solidFill>
                  <a:latin typeface="Arial Black" panose="020B0A04020102020204" pitchFamily="34" charset="0"/>
                </a:rPr>
                <a:t>Measure</a:t>
              </a:r>
              <a:endParaRPr lang="en-US" sz="3600" b="1" kern="10">
                <a:solidFill>
                  <a:srgbClr val="FFFFFF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" r="227"/>
          <a:stretch/>
        </p:blipFill>
        <p:spPr>
          <a:xfrm>
            <a:off x="1176493" y="1503403"/>
            <a:ext cx="7227150" cy="54094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0804" y="5846346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Before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68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Gym Floor and Bleachers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10024894" y="5797551"/>
            <a:ext cx="1060450" cy="1060450"/>
            <a:chOff x="107843102" y="108108513"/>
            <a:chExt cx="1060796" cy="1060796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43102" y="108108513"/>
              <a:ext cx="1060796" cy="1060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6" b="68469"/>
            <a:stretch>
              <a:fillRect/>
            </a:stretch>
          </p:blipFill>
          <p:spPr bwMode="auto">
            <a:xfrm>
              <a:off x="107916345" y="108331398"/>
              <a:ext cx="657225" cy="22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5" b="70139"/>
            <a:stretch>
              <a:fillRect/>
            </a:stretch>
          </p:blipFill>
          <p:spPr bwMode="auto">
            <a:xfrm>
              <a:off x="107937095" y="108391489"/>
              <a:ext cx="493600" cy="227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4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07927775" y="108304965"/>
              <a:ext cx="668655" cy="25283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889">
                  <a:solidFill>
                    <a:srgbClr val="D8D8D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 smtClean="0">
                  <a:solidFill>
                    <a:srgbClr val="FFFFFF"/>
                  </a:solidFill>
                  <a:latin typeface="Arial Black" panose="020B0A04020102020204" pitchFamily="34" charset="0"/>
                </a:rPr>
                <a:t>Measure</a:t>
              </a:r>
              <a:endParaRPr lang="en-US" sz="3600" b="1" kern="10" dirty="0">
                <a:solidFill>
                  <a:srgbClr val="FFFFFF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079459"/>
            <a:ext cx="7913686" cy="59352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31031" y="5877363"/>
            <a:ext cx="5051636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Sub floor in place,  court surface staging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74203" y="1289694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Santiago </a:t>
            </a:r>
            <a:r>
              <a:rPr lang="en-US" b="1" dirty="0">
                <a:solidFill>
                  <a:schemeClr val="bg1"/>
                </a:solidFill>
              </a:rPr>
              <a:t>HS</a:t>
            </a:r>
          </a:p>
        </p:txBody>
      </p:sp>
    </p:spTree>
    <p:extLst>
      <p:ext uri="{BB962C8B-B14F-4D97-AF65-F5344CB8AC3E}">
        <p14:creationId xmlns:p14="http://schemas.microsoft.com/office/powerpoint/2010/main" val="182075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Gym Floor and Bleachers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10024894" y="5797551"/>
            <a:ext cx="1060450" cy="1060450"/>
            <a:chOff x="107843102" y="108108513"/>
            <a:chExt cx="1060796" cy="1060796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43102" y="108108513"/>
              <a:ext cx="1060796" cy="1060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6" b="68469"/>
            <a:stretch>
              <a:fillRect/>
            </a:stretch>
          </p:blipFill>
          <p:spPr bwMode="auto">
            <a:xfrm>
              <a:off x="107916345" y="108331398"/>
              <a:ext cx="657225" cy="22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5" b="70139"/>
            <a:stretch>
              <a:fillRect/>
            </a:stretch>
          </p:blipFill>
          <p:spPr bwMode="auto">
            <a:xfrm>
              <a:off x="107937095" y="108391489"/>
              <a:ext cx="493600" cy="227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4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07927775" y="108304965"/>
              <a:ext cx="668655" cy="25283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889">
                  <a:solidFill>
                    <a:srgbClr val="D8D8D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 smtClean="0">
                  <a:solidFill>
                    <a:srgbClr val="FFFFFF"/>
                  </a:solidFill>
                  <a:latin typeface="Arial Black" panose="020B0A04020102020204" pitchFamily="34" charset="0"/>
                </a:rPr>
                <a:t>Measure</a:t>
              </a:r>
              <a:endParaRPr lang="en-US" sz="3600" b="1" kern="10" dirty="0">
                <a:solidFill>
                  <a:srgbClr val="FFFFFF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079459"/>
            <a:ext cx="7913686" cy="5935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31031" y="5809273"/>
            <a:ext cx="5051636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New Floor and Bleachers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74203" y="1289694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Santiago </a:t>
            </a:r>
            <a:r>
              <a:rPr lang="en-US" b="1" dirty="0">
                <a:solidFill>
                  <a:schemeClr val="bg1"/>
                </a:solidFill>
              </a:rPr>
              <a:t>HS</a:t>
            </a:r>
          </a:p>
        </p:txBody>
      </p:sp>
    </p:spTree>
    <p:extLst>
      <p:ext uri="{BB962C8B-B14F-4D97-AF65-F5344CB8AC3E}">
        <p14:creationId xmlns:p14="http://schemas.microsoft.com/office/powerpoint/2010/main" val="180392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Pool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10024894" y="5797551"/>
            <a:ext cx="1060450" cy="1060450"/>
            <a:chOff x="107843102" y="108108513"/>
            <a:chExt cx="1060796" cy="1060796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43102" y="108108513"/>
              <a:ext cx="1060796" cy="1060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6" b="68469"/>
            <a:stretch>
              <a:fillRect/>
            </a:stretch>
          </p:blipFill>
          <p:spPr bwMode="auto">
            <a:xfrm>
              <a:off x="107916345" y="108331398"/>
              <a:ext cx="657225" cy="22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5" b="70139"/>
            <a:stretch>
              <a:fillRect/>
            </a:stretch>
          </p:blipFill>
          <p:spPr bwMode="auto">
            <a:xfrm>
              <a:off x="107937095" y="108391489"/>
              <a:ext cx="493600" cy="227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4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07927775" y="108304965"/>
              <a:ext cx="668655" cy="25283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889">
                  <a:solidFill>
                    <a:srgbClr val="D8D8D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 smtClean="0">
                  <a:solidFill>
                    <a:srgbClr val="FFFFFF"/>
                  </a:solidFill>
                  <a:latin typeface="Arial Black" panose="020B0A04020102020204" pitchFamily="34" charset="0"/>
                </a:rPr>
                <a:t>Measure</a:t>
              </a:r>
              <a:endParaRPr lang="en-US" sz="3600" b="1" kern="10" dirty="0">
                <a:solidFill>
                  <a:srgbClr val="FFFFFF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079459"/>
            <a:ext cx="7913685" cy="5935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31031" y="5809273"/>
            <a:ext cx="5051636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New Pool Plaster, lighting, tiles and coping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74203" y="1289694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Santiago </a:t>
            </a:r>
            <a:r>
              <a:rPr lang="en-US" b="1" dirty="0">
                <a:solidFill>
                  <a:schemeClr val="bg1"/>
                </a:solidFill>
              </a:rPr>
              <a:t>HS</a:t>
            </a:r>
          </a:p>
        </p:txBody>
      </p:sp>
    </p:spTree>
    <p:extLst>
      <p:ext uri="{BB962C8B-B14F-4D97-AF65-F5344CB8AC3E}">
        <p14:creationId xmlns:p14="http://schemas.microsoft.com/office/powerpoint/2010/main" val="56045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447801"/>
            <a:ext cx="6248400" cy="4871021"/>
          </a:xfrm>
        </p:spPr>
        <p:txBody>
          <a:bodyPr>
            <a:noAutofit/>
          </a:bodyPr>
          <a:lstStyle/>
          <a:p>
            <a:pPr marL="914400" lvl="2" indent="0">
              <a:spcBef>
                <a:spcPts val="0"/>
              </a:spcBef>
              <a:buClr>
                <a:srgbClr val="4A8CB4"/>
              </a:buClr>
              <a:buNone/>
            </a:pPr>
            <a:endParaRPr lang="en-US" sz="1600" dirty="0" smtClean="0">
              <a:solidFill>
                <a:prstClr val="black"/>
              </a:solidFill>
            </a:endParaRPr>
          </a:p>
          <a:p>
            <a:pPr marL="914400" lvl="2" indent="0">
              <a:spcBef>
                <a:spcPts val="0"/>
              </a:spcBef>
              <a:buClr>
                <a:srgbClr val="4A8CB4"/>
              </a:buClr>
              <a:buNone/>
            </a:pPr>
            <a:endParaRPr lang="en-US" sz="16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/>
              <a:t>HVAC projects 2018 and beyond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Bolsa Building </a:t>
            </a:r>
            <a:r>
              <a:rPr lang="en-US" sz="2400" b="1" dirty="0" smtClean="0"/>
              <a:t>R (Insurance claim)</a:t>
            </a:r>
            <a:endParaRPr lang="en-US" sz="2400" b="1" dirty="0"/>
          </a:p>
          <a:p>
            <a:pPr>
              <a:lnSpc>
                <a:spcPct val="150000"/>
              </a:lnSpc>
            </a:pPr>
            <a:r>
              <a:rPr lang="en-US" sz="2400" b="1" dirty="0"/>
              <a:t>Bolsa Stadium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/>
              <a:t>Seismic </a:t>
            </a:r>
            <a:r>
              <a:rPr lang="en-US" sz="2400" b="1" dirty="0"/>
              <a:t>Gym Locker </a:t>
            </a:r>
            <a:r>
              <a:rPr lang="en-US" sz="2400" b="1" dirty="0" smtClean="0"/>
              <a:t>Buildings &amp; Pool</a:t>
            </a:r>
          </a:p>
          <a:p>
            <a:pPr>
              <a:lnSpc>
                <a:spcPct val="150000"/>
              </a:lnSpc>
            </a:pPr>
            <a:endParaRPr lang="en-US" sz="2000" b="1" dirty="0"/>
          </a:p>
          <a:p>
            <a:pPr marL="0" indent="0">
              <a:spcBef>
                <a:spcPts val="0"/>
              </a:spcBef>
              <a:buClr>
                <a:srgbClr val="4A8CB4"/>
              </a:buClr>
              <a:buNone/>
            </a:pPr>
            <a:endParaRPr lang="en-US" sz="2800" b="1" dirty="0">
              <a:solidFill>
                <a:prstClr val="black"/>
              </a:solidFill>
            </a:endParaRPr>
          </a:p>
          <a:p>
            <a:pPr lvl="2">
              <a:spcBef>
                <a:spcPts val="0"/>
              </a:spcBef>
              <a:buClr>
                <a:srgbClr val="4A8CB4"/>
              </a:buClr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53082" y="3048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> Other projects in planning</a:t>
            </a: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10024894" y="5797551"/>
            <a:ext cx="1060450" cy="1060450"/>
            <a:chOff x="107843102" y="108108513"/>
            <a:chExt cx="1060796" cy="1060796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43102" y="108108513"/>
              <a:ext cx="1060796" cy="1060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6" b="68469"/>
            <a:stretch>
              <a:fillRect/>
            </a:stretch>
          </p:blipFill>
          <p:spPr bwMode="auto">
            <a:xfrm>
              <a:off x="107916345" y="108331398"/>
              <a:ext cx="657225" cy="22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5" b="70139"/>
            <a:stretch>
              <a:fillRect/>
            </a:stretch>
          </p:blipFill>
          <p:spPr bwMode="auto">
            <a:xfrm>
              <a:off x="107937095" y="108391489"/>
              <a:ext cx="493600" cy="227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1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07927775" y="108304965"/>
              <a:ext cx="668655" cy="25283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889">
                  <a:solidFill>
                    <a:srgbClr val="D8D8D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sz="3600" b="1" kern="10" spc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anose="020B0A04020102020204" pitchFamily="34" charset="0"/>
                </a:rPr>
                <a:t>Measure</a:t>
              </a:r>
              <a:endParaRPr lang="en-US" sz="3600" b="1" kern="10" spc="0">
                <a:ln>
                  <a:noFill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301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649224"/>
            <a:ext cx="6248400" cy="5669599"/>
          </a:xfrm>
        </p:spPr>
        <p:txBody>
          <a:bodyPr>
            <a:noAutofit/>
          </a:bodyPr>
          <a:lstStyle/>
          <a:p>
            <a:pPr marL="914400" lvl="2" indent="0">
              <a:spcBef>
                <a:spcPts val="0"/>
              </a:spcBef>
              <a:buClr>
                <a:srgbClr val="4A8CB4"/>
              </a:buClr>
              <a:buNone/>
            </a:pPr>
            <a:endParaRPr lang="en-US" sz="1600" dirty="0" smtClean="0">
              <a:solidFill>
                <a:prstClr val="black"/>
              </a:solidFill>
            </a:endParaRPr>
          </a:p>
          <a:p>
            <a:pPr marL="914400" lvl="2" indent="0">
              <a:spcBef>
                <a:spcPts val="0"/>
              </a:spcBef>
              <a:buClr>
                <a:srgbClr val="4A8CB4"/>
              </a:buClr>
              <a:buNone/>
            </a:pPr>
            <a:endParaRPr lang="en-US" sz="16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/>
              <a:t>HVAC </a:t>
            </a:r>
            <a:r>
              <a:rPr lang="en-US" sz="2200" b="1" dirty="0" smtClean="0"/>
              <a:t>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b="1" dirty="0" smtClean="0"/>
              <a:t>19 projects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b="1" dirty="0" smtClean="0"/>
              <a:t>All plans have been submitted to DSA for approval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b="1" dirty="0"/>
              <a:t>To be completed over 3 </a:t>
            </a:r>
            <a:r>
              <a:rPr lang="en-US" sz="2200" b="1" dirty="0" smtClean="0"/>
              <a:t>Summers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b="1" dirty="0" smtClean="0"/>
              <a:t>LLB negotiations to begin In October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b="1" dirty="0" smtClean="0"/>
              <a:t>Anticipated Award Dec. 2017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200" b="1" dirty="0" smtClean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b="1" dirty="0" smtClean="0"/>
          </a:p>
          <a:p>
            <a:pPr marL="0" indent="0">
              <a:spcBef>
                <a:spcPts val="0"/>
              </a:spcBef>
              <a:buClr>
                <a:srgbClr val="4A8CB4"/>
              </a:buClr>
              <a:buNone/>
            </a:pPr>
            <a:endParaRPr lang="en-US" sz="2800" b="1" dirty="0">
              <a:solidFill>
                <a:prstClr val="black"/>
              </a:solidFill>
            </a:endParaRPr>
          </a:p>
          <a:p>
            <a:pPr lvl="2">
              <a:spcBef>
                <a:spcPts val="0"/>
              </a:spcBef>
              <a:buClr>
                <a:srgbClr val="4A8CB4"/>
              </a:buClr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53082" y="3048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> Other projects in planning</a:t>
            </a: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10024894" y="5797551"/>
            <a:ext cx="1060450" cy="1060450"/>
            <a:chOff x="107843102" y="108108513"/>
            <a:chExt cx="1060796" cy="1060796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43102" y="108108513"/>
              <a:ext cx="1060796" cy="1060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6" b="68469"/>
            <a:stretch>
              <a:fillRect/>
            </a:stretch>
          </p:blipFill>
          <p:spPr bwMode="auto">
            <a:xfrm>
              <a:off x="107916345" y="108331398"/>
              <a:ext cx="657225" cy="22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5" b="70139"/>
            <a:stretch>
              <a:fillRect/>
            </a:stretch>
          </p:blipFill>
          <p:spPr bwMode="auto">
            <a:xfrm>
              <a:off x="107937095" y="108391489"/>
              <a:ext cx="493600" cy="227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1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07927775" y="108304965"/>
              <a:ext cx="668655" cy="25283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889">
                  <a:solidFill>
                    <a:srgbClr val="D8D8D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sz="3600" b="1" kern="10" spc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anose="020B0A04020102020204" pitchFamily="34" charset="0"/>
                </a:rPr>
                <a:t>Measure</a:t>
              </a:r>
              <a:endParaRPr lang="en-US" sz="3600" b="1" kern="10" spc="0">
                <a:ln>
                  <a:noFill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32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447801"/>
            <a:ext cx="6248400" cy="4871021"/>
          </a:xfrm>
        </p:spPr>
        <p:txBody>
          <a:bodyPr>
            <a:noAutofit/>
          </a:bodyPr>
          <a:lstStyle/>
          <a:p>
            <a:pPr marL="914400" lvl="2" indent="0">
              <a:spcBef>
                <a:spcPts val="0"/>
              </a:spcBef>
              <a:buClr>
                <a:srgbClr val="4A8CB4"/>
              </a:buClr>
              <a:buNone/>
            </a:pPr>
            <a:endParaRPr lang="en-US" sz="16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/>
              <a:t>Bolsa </a:t>
            </a:r>
            <a:r>
              <a:rPr lang="en-US" sz="2400" b="1" dirty="0"/>
              <a:t>Building </a:t>
            </a:r>
            <a:r>
              <a:rPr lang="en-US" sz="2400" b="1" dirty="0" smtClean="0"/>
              <a:t>R (insurance claim)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b="1" dirty="0" smtClean="0"/>
              <a:t>Reconstruction deemed futile effort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b="1" dirty="0" smtClean="0"/>
              <a:t>New building to be constructed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b="1" dirty="0" smtClean="0"/>
              <a:t>Plans DSA approved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b="1" dirty="0" smtClean="0"/>
              <a:t>Proposals due late January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400" b="1" dirty="0"/>
          </a:p>
          <a:p>
            <a:pPr marL="0" indent="0">
              <a:spcBef>
                <a:spcPts val="0"/>
              </a:spcBef>
              <a:buClr>
                <a:srgbClr val="4A8CB4"/>
              </a:buClr>
              <a:buNone/>
            </a:pPr>
            <a:endParaRPr lang="en-US" sz="2800" b="1" dirty="0">
              <a:solidFill>
                <a:prstClr val="black"/>
              </a:solidFill>
            </a:endParaRPr>
          </a:p>
          <a:p>
            <a:pPr lvl="2">
              <a:spcBef>
                <a:spcPts val="0"/>
              </a:spcBef>
              <a:buClr>
                <a:srgbClr val="4A8CB4"/>
              </a:buClr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53082" y="3048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> Other projects in planning</a:t>
            </a:r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10033283" y="5797551"/>
            <a:ext cx="1060450" cy="1060450"/>
            <a:chOff x="107834710" y="108108513"/>
            <a:chExt cx="1060796" cy="1060796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34710" y="108108513"/>
              <a:ext cx="1060796" cy="1060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6" b="68469"/>
            <a:stretch>
              <a:fillRect/>
            </a:stretch>
          </p:blipFill>
          <p:spPr bwMode="auto">
            <a:xfrm>
              <a:off x="107916345" y="108331398"/>
              <a:ext cx="657225" cy="22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5" b="70139"/>
            <a:stretch>
              <a:fillRect/>
            </a:stretch>
          </p:blipFill>
          <p:spPr bwMode="auto">
            <a:xfrm>
              <a:off x="107937095" y="108391489"/>
              <a:ext cx="493600" cy="227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0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07927775" y="108304965"/>
              <a:ext cx="668655" cy="25283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889">
                  <a:solidFill>
                    <a:srgbClr val="D8D8D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sz="3600" b="1" kern="10" spc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anose="020B0A04020102020204" pitchFamily="34" charset="0"/>
                </a:rPr>
                <a:t>Measure</a:t>
              </a:r>
              <a:endParaRPr lang="en-US" sz="3600" b="1" kern="10" spc="0">
                <a:ln>
                  <a:noFill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246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0667" y="722669"/>
            <a:ext cx="6019800" cy="5523174"/>
          </a:xfrm>
        </p:spPr>
        <p:txBody>
          <a:bodyPr>
            <a:normAutofit/>
          </a:bodyPr>
          <a:lstStyle/>
          <a:p>
            <a:pPr marL="914400" lvl="2" indent="0">
              <a:lnSpc>
                <a:spcPct val="140000"/>
              </a:lnSpc>
              <a:buClr>
                <a:srgbClr val="4A8CB4"/>
              </a:buClr>
              <a:buNone/>
            </a:pPr>
            <a:endParaRPr lang="en-US" sz="1800" b="1" dirty="0"/>
          </a:p>
          <a:p>
            <a:pPr marL="457200" lvl="1" indent="0">
              <a:lnSpc>
                <a:spcPct val="150000"/>
              </a:lnSpc>
              <a:buClr>
                <a:srgbClr val="4A8CB4"/>
              </a:buClr>
              <a:buNone/>
            </a:pPr>
            <a:endParaRPr lang="en-US" sz="2100" dirty="0" smtClean="0"/>
          </a:p>
          <a:p>
            <a:pPr lvl="2">
              <a:lnSpc>
                <a:spcPct val="150000"/>
              </a:lnSpc>
              <a:buClr>
                <a:srgbClr val="4A8CB4"/>
              </a:buClr>
            </a:pPr>
            <a:r>
              <a:rPr lang="en-US" sz="2100" b="1" dirty="0" smtClean="0"/>
              <a:t>Ralston </a:t>
            </a:r>
            <a:endParaRPr lang="en-US" sz="2100" b="1" dirty="0"/>
          </a:p>
          <a:p>
            <a:pPr lvl="2">
              <a:lnSpc>
                <a:spcPct val="150000"/>
              </a:lnSpc>
              <a:buClr>
                <a:srgbClr val="4A8CB4"/>
              </a:buClr>
            </a:pPr>
            <a:r>
              <a:rPr lang="en-US" sz="2100" b="1" dirty="0" smtClean="0"/>
              <a:t>Bolsa Grande </a:t>
            </a:r>
          </a:p>
          <a:p>
            <a:pPr lvl="2">
              <a:lnSpc>
                <a:spcPct val="150000"/>
              </a:lnSpc>
              <a:buClr>
                <a:srgbClr val="4A8CB4"/>
              </a:buClr>
            </a:pPr>
            <a:r>
              <a:rPr lang="en-US" sz="2100" b="1" dirty="0" smtClean="0"/>
              <a:t>Los Amigos</a:t>
            </a:r>
          </a:p>
          <a:p>
            <a:pPr lvl="2">
              <a:lnSpc>
                <a:spcPct val="150000"/>
              </a:lnSpc>
              <a:buClr>
                <a:srgbClr val="4A8CB4"/>
              </a:buClr>
            </a:pPr>
            <a:r>
              <a:rPr lang="en-US" sz="2100" b="1" dirty="0" smtClean="0"/>
              <a:t>Santiago </a:t>
            </a:r>
          </a:p>
          <a:p>
            <a:pPr marL="914400" lvl="2" indent="0">
              <a:lnSpc>
                <a:spcPct val="150000"/>
              </a:lnSpc>
              <a:buClr>
                <a:srgbClr val="4A8CB4"/>
              </a:buClr>
              <a:buNone/>
            </a:pPr>
            <a:endParaRPr lang="en-US" sz="2000" b="1" dirty="0"/>
          </a:p>
          <a:p>
            <a:pPr marL="914400" lvl="2" indent="0">
              <a:lnSpc>
                <a:spcPct val="150000"/>
              </a:lnSpc>
              <a:buClr>
                <a:srgbClr val="4A8CB4"/>
              </a:buClr>
              <a:buNone/>
            </a:pPr>
            <a:endParaRPr lang="en-US" sz="2000" dirty="0"/>
          </a:p>
          <a:p>
            <a:pPr lvl="2">
              <a:lnSpc>
                <a:spcPct val="150000"/>
              </a:lnSpc>
              <a:buClr>
                <a:srgbClr val="4A8CB4"/>
              </a:buClr>
            </a:pPr>
            <a:endParaRPr lang="en-US" sz="2000" dirty="0"/>
          </a:p>
          <a:p>
            <a:pPr lvl="2">
              <a:lnSpc>
                <a:spcPct val="140000"/>
              </a:lnSpc>
              <a:buClr>
                <a:srgbClr val="4A8CB4"/>
              </a:buClr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lvl="2">
              <a:lnSpc>
                <a:spcPct val="140000"/>
              </a:lnSpc>
              <a:buClr>
                <a:srgbClr val="4A8CB4"/>
              </a:buClr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853082" y="152400"/>
            <a:ext cx="6376518" cy="1685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 smtClean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  <a:p>
            <a:pPr algn="ctr"/>
            <a:r>
              <a:rPr lang="en-US" b="1" dirty="0" smtClean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>Modernization </a:t>
            </a:r>
            <a:r>
              <a:rPr lang="en-US" b="1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>&amp; HVAC</a:t>
            </a:r>
          </a:p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863" y="5780611"/>
            <a:ext cx="2133785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9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660" y="391927"/>
            <a:ext cx="8476791" cy="638140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026285"/>
            <a:ext cx="7269135" cy="4871021"/>
          </a:xfrm>
        </p:spPr>
        <p:txBody>
          <a:bodyPr>
            <a:noAutofit/>
          </a:bodyPr>
          <a:lstStyle/>
          <a:p>
            <a:pPr marL="914400" lvl="2" indent="0">
              <a:spcBef>
                <a:spcPts val="0"/>
              </a:spcBef>
              <a:buClr>
                <a:srgbClr val="4A8CB4"/>
              </a:buClr>
              <a:buNone/>
            </a:pPr>
            <a:endParaRPr lang="en-US" sz="1600" dirty="0" smtClean="0">
              <a:solidFill>
                <a:prstClr val="black"/>
              </a:solidFill>
            </a:endParaRPr>
          </a:p>
          <a:p>
            <a:pPr marL="914400" lvl="2" indent="0">
              <a:spcBef>
                <a:spcPts val="0"/>
              </a:spcBef>
              <a:buClr>
                <a:srgbClr val="4A8CB4"/>
              </a:buClr>
              <a:buNone/>
            </a:pPr>
            <a:endParaRPr lang="en-US" sz="16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Bolsa Stadium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b="1" dirty="0" smtClean="0">
                <a:solidFill>
                  <a:schemeClr val="bg1"/>
                </a:solidFill>
              </a:rPr>
              <a:t> Will be </a:t>
            </a:r>
            <a:r>
              <a:rPr lang="en-US" sz="2600" b="1" dirty="0">
                <a:solidFill>
                  <a:schemeClr val="bg1"/>
                </a:solidFill>
              </a:rPr>
              <a:t>s</a:t>
            </a:r>
            <a:r>
              <a:rPr lang="en-US" sz="2600" b="1" dirty="0" smtClean="0">
                <a:solidFill>
                  <a:schemeClr val="bg1"/>
                </a:solidFill>
              </a:rPr>
              <a:t>imilar to Monsoor	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b="1" dirty="0" smtClean="0">
                <a:solidFill>
                  <a:schemeClr val="bg1"/>
                </a:solidFill>
              </a:rPr>
              <a:t>Currently in early planning stages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b="1" dirty="0" smtClean="0">
                <a:solidFill>
                  <a:schemeClr val="bg1"/>
                </a:solidFill>
              </a:rPr>
              <a:t>Construction start: December 2018 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53082" y="3048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Other projects in planning</a:t>
            </a: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0047758" y="5797551"/>
            <a:ext cx="1060450" cy="1060450"/>
            <a:chOff x="107834710" y="108108513"/>
            <a:chExt cx="1060796" cy="106079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34710" y="108108513"/>
              <a:ext cx="1060796" cy="1060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6" b="68469"/>
            <a:stretch>
              <a:fillRect/>
            </a:stretch>
          </p:blipFill>
          <p:spPr bwMode="auto">
            <a:xfrm>
              <a:off x="107916345" y="108331398"/>
              <a:ext cx="657225" cy="22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5" b="70139"/>
            <a:stretch>
              <a:fillRect/>
            </a:stretch>
          </p:blipFill>
          <p:spPr bwMode="auto">
            <a:xfrm>
              <a:off x="107937095" y="108391489"/>
              <a:ext cx="493600" cy="227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7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07927775" y="108304965"/>
              <a:ext cx="668655" cy="25283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889">
                  <a:solidFill>
                    <a:srgbClr val="D8D8D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sz="3600" b="1" kern="10" spc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anose="020B0A04020102020204" pitchFamily="34" charset="0"/>
                </a:rPr>
                <a:t>Measure</a:t>
              </a:r>
              <a:endParaRPr lang="en-US" sz="3600" b="1" kern="10" spc="0" dirty="0">
                <a:ln>
                  <a:noFill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910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599" y="466345"/>
            <a:ext cx="6986337" cy="5852478"/>
          </a:xfrm>
        </p:spPr>
        <p:txBody>
          <a:bodyPr>
            <a:noAutofit/>
          </a:bodyPr>
          <a:lstStyle/>
          <a:p>
            <a:pPr marL="914400" lvl="2" indent="0">
              <a:spcBef>
                <a:spcPts val="0"/>
              </a:spcBef>
              <a:buClr>
                <a:srgbClr val="4A8CB4"/>
              </a:buClr>
              <a:buNone/>
            </a:pPr>
            <a:endParaRPr lang="en-US" sz="1600" dirty="0" smtClean="0">
              <a:solidFill>
                <a:prstClr val="black"/>
              </a:solidFill>
            </a:endParaRPr>
          </a:p>
          <a:p>
            <a:pPr marL="914400" lvl="2" indent="0">
              <a:spcBef>
                <a:spcPts val="0"/>
              </a:spcBef>
              <a:buClr>
                <a:srgbClr val="4A8CB4"/>
              </a:buClr>
              <a:buNone/>
            </a:pPr>
            <a:endParaRPr lang="en-US" sz="16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endParaRPr lang="en-US" sz="2400" b="1" dirty="0" smtClean="0"/>
          </a:p>
          <a:p>
            <a:pPr>
              <a:lnSpc>
                <a:spcPct val="150000"/>
              </a:lnSpc>
            </a:pPr>
            <a:r>
              <a:rPr lang="en-US" sz="2400" b="1" dirty="0" smtClean="0"/>
              <a:t>Seismic </a:t>
            </a:r>
            <a:r>
              <a:rPr lang="en-US" sz="2400" b="1" dirty="0"/>
              <a:t>Gym Locker </a:t>
            </a:r>
            <a:r>
              <a:rPr lang="en-US" sz="2400" b="1" dirty="0" smtClean="0"/>
              <a:t>Buildings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b="1" dirty="0" smtClean="0"/>
              <a:t>Pacifica and LQ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b="1" dirty="0" smtClean="0"/>
              <a:t>DSA Approved in </a:t>
            </a:r>
            <a:r>
              <a:rPr lang="en-US" sz="2200" b="1" dirty="0"/>
              <a:t>S</a:t>
            </a:r>
            <a:r>
              <a:rPr lang="en-US" sz="2200" b="1" dirty="0" smtClean="0"/>
              <a:t>eptember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b="1" dirty="0" smtClean="0"/>
              <a:t>Funding applications in process for up to 50% match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b="1" dirty="0" smtClean="0"/>
              <a:t>Gymnasium, Locker </a:t>
            </a:r>
            <a:r>
              <a:rPr lang="en-US" sz="2200" b="1" dirty="0"/>
              <a:t>R</a:t>
            </a:r>
            <a:r>
              <a:rPr lang="en-US" sz="2200" b="1" dirty="0" smtClean="0"/>
              <a:t>ooms, </a:t>
            </a:r>
            <a:r>
              <a:rPr lang="en-US" sz="2200" b="1" dirty="0"/>
              <a:t>Pool</a:t>
            </a:r>
            <a:endParaRPr lang="en-US" sz="2200" b="1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0" indent="0">
              <a:spcBef>
                <a:spcPts val="0"/>
              </a:spcBef>
              <a:buClr>
                <a:srgbClr val="4A8CB4"/>
              </a:buClr>
              <a:buNone/>
            </a:pPr>
            <a:endParaRPr lang="en-US" sz="2800" b="1" dirty="0">
              <a:solidFill>
                <a:prstClr val="black"/>
              </a:solidFill>
            </a:endParaRPr>
          </a:p>
          <a:p>
            <a:pPr lvl="2">
              <a:spcBef>
                <a:spcPts val="0"/>
              </a:spcBef>
              <a:buClr>
                <a:srgbClr val="4A8CB4"/>
              </a:buClr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53082" y="3048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> Other projects in planning</a:t>
            </a: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0024894" y="5797551"/>
            <a:ext cx="1060450" cy="1060450"/>
            <a:chOff x="107843102" y="108108513"/>
            <a:chExt cx="1060796" cy="106079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43102" y="108108513"/>
              <a:ext cx="1060796" cy="1060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6" b="68469"/>
            <a:stretch>
              <a:fillRect/>
            </a:stretch>
          </p:blipFill>
          <p:spPr bwMode="auto">
            <a:xfrm>
              <a:off x="107916345" y="108331398"/>
              <a:ext cx="657225" cy="22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5" b="70139"/>
            <a:stretch>
              <a:fillRect/>
            </a:stretch>
          </p:blipFill>
          <p:spPr bwMode="auto">
            <a:xfrm>
              <a:off x="107937095" y="108391489"/>
              <a:ext cx="493600" cy="227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7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07927775" y="108304965"/>
              <a:ext cx="668655" cy="25283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889">
                  <a:solidFill>
                    <a:srgbClr val="D8D8D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sz="3600" b="1" kern="10" spc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anose="020B0A04020102020204" pitchFamily="34" charset="0"/>
                </a:rPr>
                <a:t>Measure</a:t>
              </a:r>
              <a:endParaRPr lang="en-US" sz="3600" b="1" kern="10" spc="0">
                <a:ln>
                  <a:noFill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67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167937" cy="505423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91419" y="-1563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La Quinta HS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7" b="5226"/>
          <a:stretch/>
        </p:blipFill>
        <p:spPr>
          <a:xfrm>
            <a:off x="1628903" y="2602473"/>
            <a:ext cx="9083074" cy="4255527"/>
          </a:xfrm>
          <a:prstGeom prst="rect">
            <a:avLst/>
          </a:prstGeom>
        </p:spPr>
      </p:pic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10023693" y="5797550"/>
            <a:ext cx="1060450" cy="1060450"/>
            <a:chOff x="107885062" y="108108513"/>
            <a:chExt cx="1060796" cy="1060796"/>
          </a:xfrm>
        </p:grpSpPr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85062" y="108108513"/>
              <a:ext cx="1060796" cy="1060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3081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6" b="68469"/>
            <a:stretch>
              <a:fillRect/>
            </a:stretch>
          </p:blipFill>
          <p:spPr bwMode="auto">
            <a:xfrm>
              <a:off x="107916345" y="108331398"/>
              <a:ext cx="657225" cy="22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3082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5" b="70139"/>
            <a:stretch>
              <a:fillRect/>
            </a:stretch>
          </p:blipFill>
          <p:spPr bwMode="auto">
            <a:xfrm>
              <a:off x="107937095" y="108391489"/>
              <a:ext cx="493600" cy="227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8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107927775" y="108304965"/>
              <a:ext cx="668655" cy="25283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889">
                  <a:solidFill>
                    <a:srgbClr val="D8D8D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sz="3600" b="1" kern="10" spc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anose="020B0A04020102020204" pitchFamily="34" charset="0"/>
                </a:rPr>
                <a:t>Measure</a:t>
              </a:r>
              <a:endParaRPr lang="en-US" sz="3600" b="1" kern="10" spc="0">
                <a:ln>
                  <a:noFill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57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7" b="5226"/>
          <a:stretch/>
        </p:blipFill>
        <p:spPr>
          <a:xfrm>
            <a:off x="3347530" y="0"/>
            <a:ext cx="8844470" cy="414373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67975" y="55385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La Quinta HS</a:t>
            </a:r>
            <a:endParaRPr lang="en-US" sz="3600" dirty="0">
              <a:solidFill>
                <a:schemeClr val="bg1"/>
              </a:solidFill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10023693" y="5797550"/>
            <a:ext cx="1060450" cy="1060450"/>
            <a:chOff x="107885062" y="108108513"/>
            <a:chExt cx="1060796" cy="1060796"/>
          </a:xfrm>
        </p:grpSpPr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85062" y="108108513"/>
              <a:ext cx="1060796" cy="1060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3081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6" b="68469"/>
            <a:stretch>
              <a:fillRect/>
            </a:stretch>
          </p:blipFill>
          <p:spPr bwMode="auto">
            <a:xfrm>
              <a:off x="107916345" y="108331398"/>
              <a:ext cx="657225" cy="22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308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5" b="70139"/>
            <a:stretch>
              <a:fillRect/>
            </a:stretch>
          </p:blipFill>
          <p:spPr bwMode="auto">
            <a:xfrm>
              <a:off x="107937095" y="108391489"/>
              <a:ext cx="493600" cy="227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8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107927775" y="108304965"/>
              <a:ext cx="668655" cy="25283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889">
                  <a:solidFill>
                    <a:srgbClr val="D8D8D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sz="3600" b="1" kern="10" spc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anose="020B0A04020102020204" pitchFamily="34" charset="0"/>
                </a:rPr>
                <a:t>Measure</a:t>
              </a:r>
              <a:endParaRPr lang="en-US" sz="3600" b="1" kern="10" spc="0">
                <a:ln>
                  <a:noFill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9" t="14968" r="8196" b="14188"/>
          <a:stretch/>
        </p:blipFill>
        <p:spPr>
          <a:xfrm>
            <a:off x="0" y="1400782"/>
            <a:ext cx="7551083" cy="594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6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7" b="5226"/>
          <a:stretch/>
        </p:blipFill>
        <p:spPr>
          <a:xfrm>
            <a:off x="3347530" y="-70394"/>
            <a:ext cx="8844470" cy="414373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36871" y="-39004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La Quinta HS</a:t>
            </a:r>
            <a:endParaRPr lang="en-US" sz="3600" dirty="0">
              <a:solidFill>
                <a:schemeClr val="bg1"/>
              </a:solidFill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10023693" y="5797550"/>
            <a:ext cx="1060450" cy="1060450"/>
            <a:chOff x="107885062" y="108108513"/>
            <a:chExt cx="1060796" cy="1060796"/>
          </a:xfrm>
        </p:grpSpPr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85062" y="108108513"/>
              <a:ext cx="1060796" cy="1060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3081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6" b="68469"/>
            <a:stretch>
              <a:fillRect/>
            </a:stretch>
          </p:blipFill>
          <p:spPr bwMode="auto">
            <a:xfrm>
              <a:off x="107916345" y="108331398"/>
              <a:ext cx="657225" cy="22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308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5" b="70139"/>
            <a:stretch>
              <a:fillRect/>
            </a:stretch>
          </p:blipFill>
          <p:spPr bwMode="auto">
            <a:xfrm>
              <a:off x="107937095" y="108391489"/>
              <a:ext cx="493600" cy="227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8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107927775" y="108304965"/>
              <a:ext cx="668655" cy="25283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889">
                  <a:solidFill>
                    <a:srgbClr val="D8D8D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sz="3600" b="1" kern="10" spc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anose="020B0A04020102020204" pitchFamily="34" charset="0"/>
                </a:rPr>
                <a:t>Measure</a:t>
              </a:r>
              <a:endParaRPr lang="en-US" sz="3600" b="1" kern="10" spc="0">
                <a:ln>
                  <a:noFill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t="17381" r="48668" b="11775"/>
          <a:stretch/>
        </p:blipFill>
        <p:spPr>
          <a:xfrm>
            <a:off x="-22852" y="1375459"/>
            <a:ext cx="7393825" cy="582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3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436720" cy="5098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7" b="5226"/>
          <a:stretch/>
        </p:blipFill>
        <p:spPr>
          <a:xfrm>
            <a:off x="1116136" y="2546084"/>
            <a:ext cx="9203432" cy="4311916"/>
          </a:xfrm>
          <a:prstGeom prst="rect">
            <a:avLst/>
          </a:prstGeom>
        </p:spPr>
      </p:pic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10023693" y="5797550"/>
            <a:ext cx="1060450" cy="1060450"/>
            <a:chOff x="107885062" y="108108513"/>
            <a:chExt cx="1060796" cy="1060796"/>
          </a:xfrm>
        </p:grpSpPr>
        <p:pic>
          <p:nvPicPr>
            <p:cNvPr id="3081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6" b="68469"/>
            <a:stretch>
              <a:fillRect/>
            </a:stretch>
          </p:blipFill>
          <p:spPr bwMode="auto">
            <a:xfrm>
              <a:off x="107916345" y="108331398"/>
              <a:ext cx="657225" cy="22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3082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5" b="70139"/>
            <a:stretch>
              <a:fillRect/>
            </a:stretch>
          </p:blipFill>
          <p:spPr bwMode="auto">
            <a:xfrm>
              <a:off x="107937095" y="108391489"/>
              <a:ext cx="493600" cy="227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8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107927775" y="108304965"/>
              <a:ext cx="668655" cy="25283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889">
                  <a:solidFill>
                    <a:srgbClr val="D8D8D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sz="3600" b="1" kern="10" spc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anose="020B0A04020102020204" pitchFamily="34" charset="0"/>
                </a:rPr>
                <a:t>Measure</a:t>
              </a:r>
              <a:endParaRPr lang="en-US" sz="3600" b="1" kern="10" spc="0" dirty="0">
                <a:ln>
                  <a:noFill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</a:endParaRPr>
            </a:p>
          </p:txBody>
        </p:sp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85062" y="108108513"/>
              <a:ext cx="1060796" cy="1060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63714" y="84881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Pacifica HS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1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810603" y="204716"/>
            <a:ext cx="846161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  <a:p>
            <a:pPr algn="ctr"/>
            <a:endParaRPr lang="en-US" b="1" dirty="0">
              <a:solidFill>
                <a:prstClr val="black"/>
              </a:solidFill>
            </a:endParaRPr>
          </a:p>
          <a:p>
            <a:pPr algn="ctr"/>
            <a:endParaRPr lang="en-US" b="1" dirty="0">
              <a:solidFill>
                <a:prstClr val="black"/>
              </a:solidFill>
            </a:endParaRPr>
          </a:p>
          <a:p>
            <a:pPr algn="ctr"/>
            <a:endParaRPr lang="en-US" b="1" dirty="0">
              <a:solidFill>
                <a:prstClr val="black"/>
              </a:solidFill>
            </a:endParaRPr>
          </a:p>
          <a:p>
            <a:pPr algn="ctr"/>
            <a:endParaRPr lang="en-US" b="1" dirty="0">
              <a:solidFill>
                <a:prstClr val="black"/>
              </a:solidFill>
            </a:endParaRPr>
          </a:p>
          <a:p>
            <a:pPr algn="ctr"/>
            <a:endParaRPr lang="en-US" b="1" dirty="0">
              <a:solidFill>
                <a:prstClr val="black"/>
              </a:solidFill>
            </a:endParaRPr>
          </a:p>
          <a:p>
            <a:pPr algn="ctr"/>
            <a:endParaRPr lang="en-US" b="1" dirty="0">
              <a:solidFill>
                <a:prstClr val="black"/>
              </a:solidFill>
            </a:endParaRPr>
          </a:p>
          <a:p>
            <a:pPr algn="ctr"/>
            <a:r>
              <a:rPr lang="en-US" sz="6600" b="1" dirty="0">
                <a:solidFill>
                  <a:prstClr val="black"/>
                </a:solidFill>
              </a:rPr>
              <a:t>QUESTIONS</a:t>
            </a:r>
          </a:p>
          <a:p>
            <a:pPr algn="ctr"/>
            <a:endParaRPr lang="en-US" b="1" dirty="0">
              <a:solidFill>
                <a:prstClr val="black"/>
              </a:solidFill>
            </a:endParaRPr>
          </a:p>
          <a:p>
            <a:pPr algn="ctr"/>
            <a:endParaRPr lang="en-US" b="1" dirty="0">
              <a:solidFill>
                <a:prstClr val="black"/>
              </a:solidFill>
            </a:endParaRPr>
          </a:p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18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853082" y="3048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>Facilities Update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53082" y="2362200"/>
            <a:ext cx="63362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prstClr val="black"/>
              </a:solidFill>
            </a:endParaRPr>
          </a:p>
          <a:p>
            <a:pPr algn="ctr"/>
            <a:endParaRPr lang="en-US" sz="2000" dirty="0">
              <a:solidFill>
                <a:prstClr val="black"/>
              </a:solidFill>
            </a:endParaRPr>
          </a:p>
          <a:p>
            <a:pPr lvl="1" algn="ctr"/>
            <a:endParaRPr lang="en-US" sz="2000" dirty="0">
              <a:solidFill>
                <a:prstClr val="black"/>
              </a:solidFill>
            </a:endParaRPr>
          </a:p>
          <a:p>
            <a:pPr algn="ctr"/>
            <a:r>
              <a:rPr lang="en-US" sz="3600" b="1" dirty="0">
                <a:solidFill>
                  <a:prstClr val="black"/>
                </a:solidFill>
              </a:rPr>
              <a:t>Thank You!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931" y="5680519"/>
            <a:ext cx="1219200" cy="125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5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6"/>
          <a:stretch/>
        </p:blipFill>
        <p:spPr>
          <a:xfrm>
            <a:off x="190248" y="1263734"/>
            <a:ext cx="9378274" cy="56026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45482" y="1320337"/>
            <a:ext cx="122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Ralston IS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7736" y="6200488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Relocated office entry for increased security and added classroom space  </a:t>
            </a:r>
            <a:endParaRPr lang="en-US" sz="16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Modernization &amp; HVAC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6252" y="5781208"/>
            <a:ext cx="2133785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7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24597409-0B7D-4D2C-A2F0-15551200E9B8" descr="24597409-0B7D-4D2C-A2F0-15551200E9B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1" t="26578" r="27826" b="28683"/>
          <a:stretch/>
        </p:blipFill>
        <p:spPr bwMode="auto">
          <a:xfrm>
            <a:off x="514431" y="1114758"/>
            <a:ext cx="9478687" cy="560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19608" y="1147087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Bolsa Grande HS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5741" y="6076139"/>
            <a:ext cx="6083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More usable office space, efficient windows, new flagpole, HVAC units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Modernization &amp; HVAC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6252" y="5781208"/>
            <a:ext cx="2133785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2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6791" y="1262882"/>
            <a:ext cx="3785944" cy="4877223"/>
          </a:xfrm>
          <a:prstGeom prst="rect">
            <a:avLst/>
          </a:prstGeom>
        </p:spPr>
      </p:pic>
      <p:pic>
        <p:nvPicPr>
          <p:cNvPr id="10" name="Picture 9" descr="C:\Users\kheerschap\Desktop\summer 2017 photos\los\image1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1" t="120" r="25316" b="49984"/>
          <a:stretch/>
        </p:blipFill>
        <p:spPr bwMode="auto">
          <a:xfrm>
            <a:off x="579625" y="1262882"/>
            <a:ext cx="4010648" cy="47897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07617" y="893550"/>
            <a:ext cx="176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Los Amigos HS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0299" y="6132264"/>
            <a:ext cx="6998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Before and After - Admin offices looking from quad</a:t>
            </a:r>
          </a:p>
          <a:p>
            <a:pPr algn="ctr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Modernization &amp; HVAC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6252" y="5772819"/>
            <a:ext cx="2133785" cy="10851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45741" y="6393874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New accessible doors, energy efficient windows and lighting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49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67" y="1483527"/>
            <a:ext cx="7377505" cy="53018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87148" y="1134071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Santiago HS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5741" y="6076139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Before -  Front of school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Modernization &amp; HVAC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6252" y="5781208"/>
            <a:ext cx="2133785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1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54"/>
          <a:stretch/>
        </p:blipFill>
        <p:spPr>
          <a:xfrm>
            <a:off x="253625" y="1429434"/>
            <a:ext cx="9312695" cy="54285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87148" y="1134071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Santiago HS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5741" y="6076139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Inviting school front with added efficiency measures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3082" y="152400"/>
            <a:ext cx="6376518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  <a:t/>
            </a:r>
            <a:br>
              <a:rPr lang="en-US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</a:rPr>
            </a:br>
            <a:endParaRPr lang="en-US" sz="3200" dirty="0">
              <a:gradFill>
                <a:gsLst>
                  <a:gs pos="0">
                    <a:prstClr val="black">
                      <a:lumMod val="50000"/>
                    </a:prstClr>
                  </a:gs>
                  <a:gs pos="61000">
                    <a:prstClr val="black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5341" y="36263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Modernization &amp; HVAC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16F-70D7-4275-AFEB-83A83FD6549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6252" y="5781208"/>
            <a:ext cx="2133785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9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810603" y="204717"/>
            <a:ext cx="84616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PACIFICA/LA QUINTA </a:t>
            </a:r>
            <a:r>
              <a:rPr lang="en-US" sz="2800" dirty="0">
                <a:solidFill>
                  <a:prstClr val="black"/>
                </a:solidFill>
              </a:rPr>
              <a:t>HIGH SCHOOL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</a:rPr>
              <a:t>Seismic Replacement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45341" y="1289215"/>
            <a:ext cx="8485153" cy="59376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dirty="0" smtClean="0">
                <a:solidFill>
                  <a:prstClr val="black"/>
                </a:solidFill>
              </a:rPr>
              <a:t>Buildings 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sz="3100" dirty="0">
                <a:solidFill>
                  <a:prstClr val="black"/>
                </a:solidFill>
              </a:rPr>
              <a:t>     </a:t>
            </a:r>
            <a:r>
              <a:rPr lang="en-US" sz="3100" i="1" dirty="0">
                <a:solidFill>
                  <a:prstClr val="black"/>
                </a:solidFill>
                <a:latin typeface="Berlin Sans FB" panose="020E0602020502020306" pitchFamily="34" charset="0"/>
              </a:rPr>
              <a:t>Phase 1 CR Construction – Summer 2016</a:t>
            </a:r>
            <a:r>
              <a:rPr lang="en-US" sz="3100" dirty="0">
                <a:solidFill>
                  <a:prstClr val="black"/>
                </a:solidFill>
              </a:rPr>
              <a:t/>
            </a:r>
            <a:br>
              <a:rPr lang="en-US" sz="3100" dirty="0">
                <a:solidFill>
                  <a:prstClr val="black"/>
                </a:solidFill>
              </a:rPr>
            </a:br>
            <a:r>
              <a:rPr lang="en-US" sz="3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    Move In / Exis. Building Demo – </a:t>
            </a:r>
            <a:r>
              <a:rPr lang="en-US" sz="3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Summer 2017</a:t>
            </a:r>
            <a:endParaRPr lang="en-US" sz="31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sz="3100" i="1" dirty="0">
                <a:solidFill>
                  <a:prstClr val="black"/>
                </a:solidFill>
              </a:rPr>
              <a:t>     </a:t>
            </a:r>
            <a:r>
              <a:rPr lang="en-US" sz="3100" i="1" dirty="0">
                <a:solidFill>
                  <a:prstClr val="black"/>
                </a:solidFill>
                <a:latin typeface="Berlin Sans FB" panose="020E0602020502020306" pitchFamily="34" charset="0"/>
              </a:rPr>
              <a:t>Phase 2 CR &amp; Cafeteria Const. – Winter 2017</a:t>
            </a:r>
            <a:r>
              <a:rPr lang="en-US" sz="3100" dirty="0">
                <a:solidFill>
                  <a:prstClr val="black"/>
                </a:solidFill>
              </a:rPr>
              <a:t/>
            </a:r>
            <a:br>
              <a:rPr lang="en-US" sz="3100" dirty="0">
                <a:solidFill>
                  <a:prstClr val="black"/>
                </a:solidFill>
              </a:rPr>
            </a:br>
            <a:r>
              <a:rPr lang="en-US" sz="3100" dirty="0">
                <a:solidFill>
                  <a:prstClr val="black"/>
                </a:solidFill>
              </a:rPr>
              <a:t>     </a:t>
            </a:r>
            <a:r>
              <a:rPr lang="en-US" sz="3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Move In / Exis. Building Demo – Winter 2018</a:t>
            </a:r>
            <a:r>
              <a:rPr lang="en-US" sz="3100" dirty="0">
                <a:solidFill>
                  <a:prstClr val="black"/>
                </a:solidFill>
              </a:rPr>
              <a:t/>
            </a:r>
            <a:br>
              <a:rPr lang="en-US" sz="3100" dirty="0">
                <a:solidFill>
                  <a:prstClr val="black"/>
                </a:solidFill>
              </a:rPr>
            </a:br>
            <a:r>
              <a:rPr lang="en-US" sz="3100" dirty="0">
                <a:solidFill>
                  <a:prstClr val="black"/>
                </a:solidFill>
              </a:rPr>
              <a:t>     </a:t>
            </a:r>
            <a:r>
              <a:rPr lang="en-US" sz="3100" i="1" dirty="0">
                <a:solidFill>
                  <a:prstClr val="black"/>
                </a:solidFill>
                <a:latin typeface="Berlin Sans FB" panose="020E0602020502020306" pitchFamily="34" charset="0"/>
              </a:rPr>
              <a:t>Theatre &amp; Library Media – Winter 2018</a:t>
            </a:r>
            <a:r>
              <a:rPr lang="en-US" sz="3100" dirty="0">
                <a:solidFill>
                  <a:prstClr val="black"/>
                </a:solidFill>
              </a:rPr>
              <a:t/>
            </a:r>
            <a:br>
              <a:rPr lang="en-US" sz="3100" dirty="0">
                <a:solidFill>
                  <a:prstClr val="black"/>
                </a:solidFill>
              </a:rPr>
            </a:br>
            <a:r>
              <a:rPr lang="en-US" sz="3100" dirty="0">
                <a:solidFill>
                  <a:prstClr val="black"/>
                </a:solidFill>
              </a:rPr>
              <a:t>     </a:t>
            </a:r>
            <a:r>
              <a:rPr lang="en-US" sz="3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Completion – Fall 2019 </a:t>
            </a:r>
            <a:r>
              <a:rPr lang="en-US" sz="3100" dirty="0">
                <a:solidFill>
                  <a:prstClr val="black"/>
                </a:solidFill>
              </a:rPr>
              <a:t/>
            </a:r>
            <a:br>
              <a:rPr lang="en-US" sz="3100" dirty="0">
                <a:solidFill>
                  <a:prstClr val="black"/>
                </a:solidFill>
              </a:rPr>
            </a:br>
            <a:r>
              <a:rPr lang="en-US" sz="3100" dirty="0">
                <a:solidFill>
                  <a:prstClr val="black"/>
                </a:solidFill>
              </a:rPr>
              <a:t>	</a:t>
            </a:r>
            <a:br>
              <a:rPr lang="en-US" sz="3100" dirty="0">
                <a:solidFill>
                  <a:prstClr val="black"/>
                </a:solidFill>
              </a:rPr>
            </a:br>
            <a:endParaRPr lang="en-US" sz="3100" dirty="0">
              <a:solidFill>
                <a:prstClr val="black"/>
              </a:solidFill>
            </a:endParaRPr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10024894" y="5797551"/>
            <a:ext cx="1060450" cy="1060450"/>
            <a:chOff x="107843102" y="108108513"/>
            <a:chExt cx="1060796" cy="1060796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43102" y="108108513"/>
              <a:ext cx="1060796" cy="1060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6" b="68469"/>
            <a:stretch>
              <a:fillRect/>
            </a:stretch>
          </p:blipFill>
          <p:spPr bwMode="auto">
            <a:xfrm>
              <a:off x="107916345" y="108331398"/>
              <a:ext cx="657225" cy="22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18732" r="5745" b="70139"/>
            <a:stretch>
              <a:fillRect/>
            </a:stretch>
          </p:blipFill>
          <p:spPr bwMode="auto">
            <a:xfrm>
              <a:off x="107937095" y="108391489"/>
              <a:ext cx="493600" cy="227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0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07927775" y="108304965"/>
              <a:ext cx="668655" cy="25283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889">
                  <a:solidFill>
                    <a:srgbClr val="D8D8D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sz="3600" b="1" kern="10" spc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anose="020B0A04020102020204" pitchFamily="34" charset="0"/>
                </a:rPr>
                <a:t>Measure</a:t>
              </a:r>
              <a:endParaRPr lang="en-US" sz="3600" b="1" kern="10" spc="0">
                <a:ln>
                  <a:noFill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811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Custom 17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EFC68A"/>
      </a:accent1>
      <a:accent2>
        <a:srgbClr val="6599CC"/>
      </a:accent2>
      <a:accent3>
        <a:srgbClr val="19334C"/>
      </a:accent3>
      <a:accent4>
        <a:srgbClr val="7A8C8E"/>
      </a:accent4>
      <a:accent5>
        <a:srgbClr val="84ACB6"/>
      </a:accent5>
      <a:accent6>
        <a:srgbClr val="774D0F"/>
      </a:accent6>
      <a:hlink>
        <a:srgbClr val="6B9F25"/>
      </a:hlink>
      <a:folHlink>
        <a:srgbClr val="9F6715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Facet">
  <a:themeElements>
    <a:clrScheme name="Custom 17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EFC68A"/>
      </a:accent1>
      <a:accent2>
        <a:srgbClr val="6599CC"/>
      </a:accent2>
      <a:accent3>
        <a:srgbClr val="19334C"/>
      </a:accent3>
      <a:accent4>
        <a:srgbClr val="7A8C8E"/>
      </a:accent4>
      <a:accent5>
        <a:srgbClr val="84ACB6"/>
      </a:accent5>
      <a:accent6>
        <a:srgbClr val="774D0F"/>
      </a:accent6>
      <a:hlink>
        <a:srgbClr val="6B9F25"/>
      </a:hlink>
      <a:folHlink>
        <a:srgbClr val="9F6715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2_Facet">
  <a:themeElements>
    <a:clrScheme name="Custom 12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E2F3CC"/>
      </a:accent1>
      <a:accent2>
        <a:srgbClr val="6599CC"/>
      </a:accent2>
      <a:accent3>
        <a:srgbClr val="19334C"/>
      </a:accent3>
      <a:accent4>
        <a:srgbClr val="7A8C8E"/>
      </a:accent4>
      <a:accent5>
        <a:srgbClr val="84ACB6"/>
      </a:accent5>
      <a:accent6>
        <a:srgbClr val="774D0F"/>
      </a:accent6>
      <a:hlink>
        <a:srgbClr val="6B9F25"/>
      </a:hlink>
      <a:folHlink>
        <a:srgbClr val="9F6715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7250</TotalTime>
  <Words>551</Words>
  <Application>Microsoft Office PowerPoint</Application>
  <PresentationFormat>Widescreen</PresentationFormat>
  <Paragraphs>253</Paragraphs>
  <Slides>37</Slides>
  <Notes>34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Arial Black</vt:lpstr>
      <vt:lpstr>Berlin Sans FB</vt:lpstr>
      <vt:lpstr>Calibri</vt:lpstr>
      <vt:lpstr>Century Gothic</vt:lpstr>
      <vt:lpstr>Wingdings</vt:lpstr>
      <vt:lpstr>Wingdings 3</vt:lpstr>
      <vt:lpstr>Facet</vt:lpstr>
      <vt:lpstr>1_Facet</vt:lpstr>
      <vt:lpstr>2_Facet</vt:lpstr>
      <vt:lpstr>Facilities Update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Garden Grove Unified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Facilities Update Measure A</dc:title>
  <dc:creator>Kevin Heerschap</dc:creator>
  <cp:lastModifiedBy>PM-Jason</cp:lastModifiedBy>
  <cp:revision>125</cp:revision>
  <cp:lastPrinted>2018-01-09T20:29:23Z</cp:lastPrinted>
  <dcterms:created xsi:type="dcterms:W3CDTF">2017-04-21T14:26:29Z</dcterms:created>
  <dcterms:modified xsi:type="dcterms:W3CDTF">2018-01-09T20:46:11Z</dcterms:modified>
</cp:coreProperties>
</file>