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</p:sldMasterIdLst>
  <p:notesMasterIdLst>
    <p:notesMasterId r:id="rId31"/>
  </p:notesMasterIdLst>
  <p:sldIdLst>
    <p:sldId id="256" r:id="rId2"/>
    <p:sldId id="344" r:id="rId3"/>
    <p:sldId id="346" r:id="rId4"/>
    <p:sldId id="257" r:id="rId5"/>
    <p:sldId id="310" r:id="rId6"/>
    <p:sldId id="343" r:id="rId7"/>
    <p:sldId id="286" r:id="rId8"/>
    <p:sldId id="292" r:id="rId9"/>
    <p:sldId id="290" r:id="rId10"/>
    <p:sldId id="291" r:id="rId11"/>
    <p:sldId id="287" r:id="rId12"/>
    <p:sldId id="288" r:id="rId13"/>
    <p:sldId id="289" r:id="rId14"/>
    <p:sldId id="316" r:id="rId15"/>
    <p:sldId id="326" r:id="rId16"/>
    <p:sldId id="312" r:id="rId17"/>
    <p:sldId id="296" r:id="rId18"/>
    <p:sldId id="320" r:id="rId19"/>
    <p:sldId id="321" r:id="rId20"/>
    <p:sldId id="334" r:id="rId21"/>
    <p:sldId id="313" r:id="rId22"/>
    <p:sldId id="339" r:id="rId23"/>
    <p:sldId id="338" r:id="rId24"/>
    <p:sldId id="340" r:id="rId25"/>
    <p:sldId id="341" r:id="rId26"/>
    <p:sldId id="336" r:id="rId27"/>
    <p:sldId id="342" r:id="rId28"/>
    <p:sldId id="307" r:id="rId29"/>
    <p:sldId id="27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7A96FF-C2A0-4B3C-95B9-E65B42E3F88F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5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CFE6F28-444E-4215-9E92-A8820BB4C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02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56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6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3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8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57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2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6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82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89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0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32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45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9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40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45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27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7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02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2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7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6F28-444E-4215-9E92-A8820BB4C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8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9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3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02735" y="6492876"/>
            <a:ext cx="683517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5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DC116F-70D7-4275-AFEB-83A83FD65499}" type="slidenum">
              <a:rPr lang="en-US" smtClean="0">
                <a:solidFill>
                  <a:srgbClr val="E2F3CC"/>
                </a:solidFill>
              </a:rPr>
              <a:pPr/>
              <a:t>‹#›</a:t>
            </a:fld>
            <a:endParaRPr lang="en-US" dirty="0">
              <a:solidFill>
                <a:srgbClr val="E2F3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0" y="5791201"/>
            <a:ext cx="1388752" cy="10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6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smtClean="0"/>
              <a:t>Facilities Update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dirty="0" smtClean="0"/>
              <a:t>Presented to: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600" b="1" dirty="0" smtClean="0"/>
              <a:t>Garden Grove Unified School District</a:t>
            </a:r>
          </a:p>
          <a:p>
            <a:pPr marL="0" indent="0" algn="ctr">
              <a:buNone/>
            </a:pPr>
            <a:endParaRPr lang="en-US" sz="2600" b="1" dirty="0" smtClean="0"/>
          </a:p>
          <a:p>
            <a:pPr marL="0" indent="0" algn="ctr">
              <a:buNone/>
            </a:pPr>
            <a:r>
              <a:rPr lang="en-US" sz="3600" b="1" dirty="0" smtClean="0"/>
              <a:t>Bond Oversight Committee   </a:t>
            </a:r>
          </a:p>
          <a:p>
            <a:pPr marL="0" indent="0" algn="ctr">
              <a:buNone/>
            </a:pPr>
            <a:r>
              <a:rPr lang="en-US" sz="2000" b="1" dirty="0" smtClean="0"/>
              <a:t>May 8, 2018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Presented by: Jerry Hills &amp; Kevin Heerschap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17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18" y="1219200"/>
            <a:ext cx="3877112" cy="5117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23836" y="812705"/>
            <a:ext cx="14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Pacifica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4147" y="5386545"/>
            <a:ext cx="61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New Cafeteria Staff Dining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330" y="68820"/>
            <a:ext cx="5023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5558" y="840031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 Quinta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5331" y="571413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New Building Corridors with Seat walls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2011" y="114807"/>
            <a:ext cx="5061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92" y="1256793"/>
            <a:ext cx="536448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159" y="86274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 Quinta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1168" y="5701257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New Cafeteria Front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054" y="45308"/>
            <a:ext cx="5080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4" y="1241511"/>
            <a:ext cx="5946328" cy="4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2159" y="86274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La Quinta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26614" y="588023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Cafeteria Staff Dining Area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1463" y="139521"/>
            <a:ext cx="5075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82" y="1240317"/>
            <a:ext cx="5795264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66345"/>
            <a:ext cx="6248400" cy="5852478"/>
          </a:xfrm>
        </p:spPr>
        <p:txBody>
          <a:bodyPr>
            <a:noAutofit/>
          </a:bodyPr>
          <a:lstStyle/>
          <a:p>
            <a:pPr marL="0" lvl="0" indent="0" algn="ctr" defTabSz="914400">
              <a:spcBef>
                <a:spcPts val="0"/>
              </a:spcBef>
              <a:buClrTx/>
              <a:buSzTx/>
              <a:buNone/>
            </a:pPr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Seismic </a:t>
            </a:r>
            <a:r>
              <a:rPr lang="en-US" sz="2400" b="1" dirty="0"/>
              <a:t>Gym Locker </a:t>
            </a:r>
            <a:r>
              <a:rPr lang="en-US" sz="2400" b="1" dirty="0" smtClean="0"/>
              <a:t>Buildings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/>
              <a:t>Pacifica and LQ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/>
              <a:t>DSA Approved in September 2017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/>
              <a:t>Gymnasium, Locker </a:t>
            </a:r>
            <a:r>
              <a:rPr lang="en-US" sz="2000" b="1" dirty="0"/>
              <a:t>R</a:t>
            </a:r>
            <a:r>
              <a:rPr lang="en-US" sz="2000" b="1" dirty="0" smtClean="0"/>
              <a:t>ooms, Pool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/>
              <a:t>Approved for Partial State Funding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/>
              <a:t>Anticipated Construction Start 2019</a:t>
            </a:r>
            <a:endParaRPr lang="en-US" sz="2000" b="1" dirty="0"/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buClr>
                <a:srgbClr val="4A8CB4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3082" y="3048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66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1898" y="67246"/>
            <a:ext cx="58449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Pacifica/LQ gym locker</a:t>
            </a:r>
            <a:endParaRPr lang="en-US" sz="36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14968" r="8196" b="14188"/>
          <a:stretch/>
        </p:blipFill>
        <p:spPr>
          <a:xfrm>
            <a:off x="164592" y="851240"/>
            <a:ext cx="11699575" cy="48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6248400" cy="4871021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</a:rPr>
              <a:t>Michael A. Monsoor </a:t>
            </a: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    Memorial Stadium</a:t>
            </a: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r>
              <a:rPr lang="en-US" sz="2800" b="1" dirty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(</a:t>
            </a: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ompleted September 2017)</a:t>
            </a:r>
          </a:p>
          <a:p>
            <a:pPr>
              <a:spcBef>
                <a:spcPts val="0"/>
              </a:spcBef>
              <a:buClr>
                <a:srgbClr val="4A8CB4"/>
              </a:buClr>
              <a:buFont typeface="Wingdings" panose="05000000000000000000" pitchFamily="2" charset="2"/>
              <a:buChar char="Ø"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>
                <a:srgbClr val="4A8CB4"/>
              </a:buClr>
              <a:buFont typeface="Wingdings" panose="05000000000000000000" pitchFamily="2" charset="2"/>
              <a:buChar char="Ø"/>
            </a:pPr>
            <a:endParaRPr lang="en-US" sz="28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</a:rPr>
              <a:t>Bolsa Stadium </a:t>
            </a:r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(Construction to begin Winter 2018)</a:t>
            </a:r>
            <a:endParaRPr lang="en-US" sz="2000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buClr>
                <a:srgbClr val="4A8CB4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6466" y="381001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/>
              <a:t>Stadium Renovations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550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6550" y="113407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Garden Grove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5741" y="6076139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Completed September 2017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Monsoor Stadium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41" y="1613499"/>
            <a:ext cx="5803392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3626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</a:rPr>
              <a:t>Bolsa</a:t>
            </a:r>
            <a:r>
              <a:rPr lang="en-US" sz="3600" b="1" dirty="0" smtClean="0">
                <a:solidFill>
                  <a:prstClr val="black"/>
                </a:solidFill>
              </a:rPr>
              <a:t> Stadium Schedule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3345" y="1773199"/>
            <a:ext cx="75559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Currently in design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Plans will be submitted to DSA June 2018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Proposals to be received October 2018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Anticipated award November 2018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Construction begins December 2018</a:t>
            </a:r>
          </a:p>
          <a:p>
            <a:pPr>
              <a:buClr>
                <a:schemeClr val="accent2"/>
              </a:buClr>
            </a:pPr>
            <a:r>
              <a:rPr lang="en-US" sz="2400" dirty="0" smtClean="0"/>
              <a:t>    (as soon as football is over)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8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5741" y="886852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Proposed Layout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5341" y="2775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Bolsa </a:t>
            </a:r>
            <a:r>
              <a:rPr lang="en-US" sz="3600" b="1" dirty="0">
                <a:solidFill>
                  <a:prstClr val="black"/>
                </a:solidFill>
              </a:rPr>
              <a:t>Stadium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 b="24589"/>
          <a:stretch/>
        </p:blipFill>
        <p:spPr>
          <a:xfrm>
            <a:off x="295032" y="1429435"/>
            <a:ext cx="10035365" cy="45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2743" y="152400"/>
            <a:ext cx="1048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Measure A: Project List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Completed, Under Construction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3082" y="1106507"/>
            <a:ext cx="74463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Elementary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Basic Modernization: Completed at 34 schools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Modernization &amp; HVAC/Ancillary Improvements: 13 schools</a:t>
            </a:r>
          </a:p>
          <a:p>
            <a:pPr lvl="1"/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Intermediate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Modernization &amp; HVAC and Ancillary Improvements: 9 schools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Basic Modernization: 2 Schools. Bell &amp; Jordan ATP (Existing AC)</a:t>
            </a:r>
          </a:p>
          <a:p>
            <a:pPr lvl="1"/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High School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Modernization &amp; HVAC/Ancillary Improvements : 5 schools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Bolsa, Grove, Santiago, Rancho, Los Amigos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Modernization &amp; HVAC/Ancillary Improvements: LQ/Pacifica Admin and Industrial Arts Buildings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prstClr val="black"/>
                </a:solidFill>
              </a:rPr>
              <a:t>Modernization: Santiago(HVAC/Ancillary Improvements under “P”)</a:t>
            </a:r>
          </a:p>
          <a:p>
            <a:pPr lvl="1"/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Measure P Planning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prstClr val="black"/>
                </a:solidFill>
              </a:rPr>
              <a:t>Seismic &amp; HVAC design</a:t>
            </a:r>
          </a:p>
          <a:p>
            <a:pPr lvl="2"/>
            <a:endParaRPr lang="en-US" sz="1600" dirty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17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2743" y="152400"/>
            <a:ext cx="1048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Project </a:t>
            </a:r>
            <a:r>
              <a:rPr lang="en-US" sz="3600" b="1" dirty="0" smtClean="0">
                <a:solidFill>
                  <a:prstClr val="black"/>
                </a:solidFill>
              </a:rPr>
              <a:t>List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</a:rPr>
              <a:t>ompleted, Under Construction, Future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6369" y="1645920"/>
            <a:ext cx="74463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Santiago </a:t>
            </a:r>
            <a:r>
              <a:rPr lang="en-US" sz="2000" dirty="0"/>
              <a:t>HS HVAC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Seismic (Pacifica/La Quinta)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Athletics </a:t>
            </a:r>
            <a:r>
              <a:rPr lang="en-US" sz="2000" dirty="0"/>
              <a:t>Stadium </a:t>
            </a:r>
            <a:r>
              <a:rPr lang="en-US" sz="2000" dirty="0" smtClean="0"/>
              <a:t>Upgrades(GGHS/BGHS)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Gyms/Locker </a:t>
            </a:r>
            <a:r>
              <a:rPr lang="en-US" sz="2000" dirty="0"/>
              <a:t>Rooms  (La </a:t>
            </a:r>
            <a:r>
              <a:rPr lang="en-US" sz="2000" dirty="0" smtClean="0"/>
              <a:t>Quinta/Pacifica)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Elementary HVAC (25 SCHOOLS)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Roofing </a:t>
            </a:r>
            <a:r>
              <a:rPr lang="en-US" sz="2000" dirty="0"/>
              <a:t>(19 SCHOOLS)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Security, Fencing, Intrusion Alarms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HS </a:t>
            </a:r>
            <a:r>
              <a:rPr lang="en-US" sz="2000" dirty="0" smtClean="0"/>
              <a:t>Gym Floor/Bleachers (</a:t>
            </a:r>
            <a:r>
              <a:rPr lang="en-US" sz="2000" dirty="0"/>
              <a:t>SHS, RAHS, GGHS, LAHS, BGHS)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HS </a:t>
            </a:r>
            <a:r>
              <a:rPr lang="en-US" sz="2000" dirty="0" smtClean="0"/>
              <a:t>Pool Renovations(SHS, LAHS</a:t>
            </a:r>
            <a:r>
              <a:rPr lang="en-US" sz="2000" dirty="0"/>
              <a:t>, BGHS, RAHS)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Don Wash </a:t>
            </a:r>
            <a:r>
              <a:rPr lang="en-US" sz="2000" dirty="0" smtClean="0"/>
              <a:t>Auditorium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Resurface </a:t>
            </a:r>
            <a:r>
              <a:rPr lang="en-US" sz="2000" dirty="0"/>
              <a:t>Tennis Courts (All HS)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Varsity Baseball </a:t>
            </a:r>
            <a:r>
              <a:rPr lang="en-US" sz="2000" dirty="0"/>
              <a:t>Dugouts (All </a:t>
            </a:r>
            <a:r>
              <a:rPr lang="en-US" sz="2000" dirty="0" smtClean="0"/>
              <a:t>HS) </a:t>
            </a:r>
          </a:p>
          <a:p>
            <a:endParaRPr lang="en-US" sz="2000" dirty="0" smtClean="0"/>
          </a:p>
          <a:p>
            <a:r>
              <a:rPr lang="en-US" sz="2400" b="1" dirty="0" smtClean="0"/>
              <a:t>Total estimated cost $375,300,500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30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47801"/>
            <a:ext cx="6248400" cy="4871021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Bolsa </a:t>
            </a:r>
            <a:r>
              <a:rPr lang="en-US" sz="2400" b="1" dirty="0"/>
              <a:t>Building </a:t>
            </a:r>
            <a:r>
              <a:rPr lang="en-US" sz="2400" b="1" dirty="0" smtClean="0"/>
              <a:t>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Contract has been issued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Scheduled to begin June 2018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/>
              <a:t>Completion 2019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0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lvl="2">
              <a:spcBef>
                <a:spcPts val="0"/>
              </a:spcBef>
              <a:buClr>
                <a:srgbClr val="4A8CB4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3082" y="3048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 </a:t>
            </a:r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124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49224"/>
            <a:ext cx="6248400" cy="566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95805" y="263208"/>
            <a:ext cx="672399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35500" y="32273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4" name="TextBox 3"/>
          <p:cNvSpPr txBox="1"/>
          <p:nvPr/>
        </p:nvSpPr>
        <p:spPr>
          <a:xfrm>
            <a:off x="2903838" y="1200757"/>
            <a:ext cx="4942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Ralston IS</a:t>
            </a:r>
          </a:p>
          <a:p>
            <a:pPr algn="ctr"/>
            <a:r>
              <a:rPr lang="en-US" dirty="0" smtClean="0"/>
              <a:t>Typical Classroom </a:t>
            </a:r>
            <a:r>
              <a:rPr lang="en-US" dirty="0"/>
              <a:t>Interior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4" y="1847088"/>
            <a:ext cx="5788646" cy="3794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8024" y="5641848"/>
            <a:ext cx="578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Casework</a:t>
            </a:r>
            <a:r>
              <a:rPr lang="en-US" dirty="0"/>
              <a:t>, Flooring, Dropped Ceiling, LED Lights, Energy Efficient Windows </a:t>
            </a:r>
          </a:p>
        </p:txBody>
      </p:sp>
    </p:spTree>
    <p:extLst>
      <p:ext uri="{BB962C8B-B14F-4D97-AF65-F5344CB8AC3E}">
        <p14:creationId xmlns:p14="http://schemas.microsoft.com/office/powerpoint/2010/main" val="9781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49224"/>
            <a:ext cx="6248400" cy="566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38971" y="255372"/>
            <a:ext cx="672399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35500" y="32273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4" name="TextBox 3"/>
          <p:cNvSpPr txBox="1"/>
          <p:nvPr/>
        </p:nvSpPr>
        <p:spPr>
          <a:xfrm>
            <a:off x="2360140" y="1190464"/>
            <a:ext cx="5881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Bolsa Grande </a:t>
            </a:r>
          </a:p>
          <a:p>
            <a:pPr algn="ctr"/>
            <a:r>
              <a:rPr lang="en-US" dirty="0" smtClean="0"/>
              <a:t>ASB Store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32762"/>
          <a:stretch/>
        </p:blipFill>
        <p:spPr>
          <a:xfrm rot="10800000">
            <a:off x="1710339" y="1813916"/>
            <a:ext cx="7583424" cy="3816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8567" y="5724144"/>
            <a:ext cx="654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Energy efficient windows, Accessible Doors,</a:t>
            </a:r>
          </a:p>
          <a:p>
            <a:pPr algn="ctr"/>
            <a:r>
              <a:rPr lang="en-US" dirty="0" smtClean="0"/>
              <a:t>ADA Path of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7" y="1776575"/>
            <a:ext cx="6344226" cy="36183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49224"/>
            <a:ext cx="6248400" cy="566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95805" y="291945"/>
            <a:ext cx="672399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35500" y="32273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4" name="TextBox 3"/>
          <p:cNvSpPr txBox="1"/>
          <p:nvPr/>
        </p:nvSpPr>
        <p:spPr>
          <a:xfrm>
            <a:off x="1759088" y="1186934"/>
            <a:ext cx="681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Bolsa Grande </a:t>
            </a:r>
          </a:p>
          <a:p>
            <a:pPr algn="ctr"/>
            <a:r>
              <a:rPr lang="en-US" dirty="0" smtClean="0"/>
              <a:t>New </a:t>
            </a:r>
            <a:r>
              <a:rPr lang="en-US" dirty="0"/>
              <a:t>Science Room Interior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4984" y="5394960"/>
            <a:ext cx="534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Casework, Gas, Plumbing, Flooring, </a:t>
            </a:r>
            <a:r>
              <a:rPr lang="en-US" dirty="0"/>
              <a:t>LED Lights, Energy Efficient Windows </a:t>
            </a:r>
          </a:p>
        </p:txBody>
      </p:sp>
    </p:spTree>
    <p:extLst>
      <p:ext uri="{BB962C8B-B14F-4D97-AF65-F5344CB8AC3E}">
        <p14:creationId xmlns:p14="http://schemas.microsoft.com/office/powerpoint/2010/main" val="25014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49224"/>
            <a:ext cx="6248400" cy="566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3082" y="304800"/>
            <a:ext cx="672399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35500" y="32273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4" name="TextBox 3"/>
          <p:cNvSpPr txBox="1"/>
          <p:nvPr/>
        </p:nvSpPr>
        <p:spPr>
          <a:xfrm>
            <a:off x="2231136" y="1225078"/>
            <a:ext cx="605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Los Amigos HS </a:t>
            </a:r>
          </a:p>
          <a:p>
            <a:pPr algn="ctr"/>
            <a:r>
              <a:rPr lang="en-US" dirty="0" smtClean="0"/>
              <a:t>Typical Classroom Interior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" b="34785"/>
          <a:stretch/>
        </p:blipFill>
        <p:spPr>
          <a:xfrm>
            <a:off x="2026920" y="2048016"/>
            <a:ext cx="6733032" cy="3299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9236" y="5523821"/>
            <a:ext cx="597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Flooring</a:t>
            </a:r>
            <a:r>
              <a:rPr lang="en-US" dirty="0"/>
              <a:t>, Dropped Ceiling, LED Lights, </a:t>
            </a:r>
            <a:r>
              <a:rPr lang="en-US" dirty="0" smtClean="0"/>
              <a:t>Teaching Wall Short Throw Projector, Atlas Clock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57" y="1186934"/>
            <a:ext cx="3935040" cy="40806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49224"/>
            <a:ext cx="6248400" cy="566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95805" y="267103"/>
            <a:ext cx="672399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35500" y="32273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4" name="TextBox 3"/>
          <p:cNvSpPr txBox="1"/>
          <p:nvPr/>
        </p:nvSpPr>
        <p:spPr>
          <a:xfrm>
            <a:off x="2133600" y="1186934"/>
            <a:ext cx="606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Santiago HS</a:t>
            </a:r>
          </a:p>
          <a:p>
            <a:pPr algn="ctr"/>
            <a:r>
              <a:rPr lang="en-US" dirty="0" smtClean="0"/>
              <a:t>Phase </a:t>
            </a:r>
            <a:r>
              <a:rPr lang="en-US" dirty="0"/>
              <a:t>4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57850" y="5502994"/>
            <a:ext cx="601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AC units </a:t>
            </a:r>
          </a:p>
          <a:p>
            <a:pPr algn="ctr"/>
            <a:r>
              <a:rPr lang="en-US" dirty="0" smtClean="0"/>
              <a:t>Roofing getting ready to be Made water tight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49224"/>
            <a:ext cx="6248400" cy="5669599"/>
          </a:xfrm>
        </p:spPr>
        <p:txBody>
          <a:bodyPr>
            <a:noAutofit/>
          </a:bodyPr>
          <a:lstStyle/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2" indent="0">
              <a:spcBef>
                <a:spcPts val="0"/>
              </a:spcBef>
              <a:buClr>
                <a:srgbClr val="4A8CB4"/>
              </a:buClr>
              <a:buNone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95805" y="179045"/>
            <a:ext cx="672399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Under Construction</a:t>
            </a:r>
            <a:endParaRPr lang="en-US" sz="36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635500" y="322738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4" name="TextBox 3"/>
          <p:cNvSpPr txBox="1"/>
          <p:nvPr/>
        </p:nvSpPr>
        <p:spPr>
          <a:xfrm>
            <a:off x="2236573" y="1186934"/>
            <a:ext cx="5965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Santiago HS </a:t>
            </a:r>
          </a:p>
          <a:p>
            <a:pPr algn="ctr"/>
            <a:r>
              <a:rPr lang="en-US" dirty="0" smtClean="0"/>
              <a:t>Phase 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81" y="1827008"/>
            <a:ext cx="4862713" cy="3647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5474043"/>
            <a:ext cx="5833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Pouring </a:t>
            </a:r>
            <a:r>
              <a:rPr lang="en-US" dirty="0"/>
              <a:t>C</a:t>
            </a:r>
            <a:r>
              <a:rPr lang="en-US" dirty="0" smtClean="0"/>
              <a:t>oncrete </a:t>
            </a:r>
            <a:r>
              <a:rPr lang="en-US" dirty="0"/>
              <a:t>F</a:t>
            </a:r>
            <a:r>
              <a:rPr lang="en-US" dirty="0" smtClean="0"/>
              <a:t>or New Accessible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10603" y="204716"/>
            <a:ext cx="84616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r>
              <a:rPr lang="en-US" sz="6600" b="1" dirty="0">
                <a:solidFill>
                  <a:prstClr val="black"/>
                </a:solidFill>
              </a:rPr>
              <a:t>QUESTIONS</a:t>
            </a: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53082" y="3048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Facilities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3082" y="2362200"/>
            <a:ext cx="6336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prstClr val="black"/>
              </a:solidFill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  <a:p>
            <a:pPr lvl="1" algn="ctr"/>
            <a:endParaRPr lang="en-US" sz="2000" dirty="0">
              <a:solidFill>
                <a:prstClr val="black"/>
              </a:solidFill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607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2743" y="152400"/>
            <a:ext cx="104881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Measure P: Project List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Completed, Under Construction, 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6369" y="1645920"/>
            <a:ext cx="7604090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Santiago HS HVAC/Ancillary Improvements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Seismic (Pacifica/La Quinta)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Athletics Stadium Upgrades(GGHS/BGHS)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Gyms/Locker Rooms  (La Quinta/Pacifica)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Elementary HVAC/Ancillary Improvements (25 </a:t>
            </a:r>
            <a:r>
              <a:rPr lang="en-US" dirty="0" smtClean="0">
                <a:solidFill>
                  <a:prstClr val="black"/>
                </a:solidFill>
              </a:rPr>
              <a:t>schools)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Roofing (19 </a:t>
            </a:r>
            <a:r>
              <a:rPr lang="en-US" dirty="0" smtClean="0">
                <a:solidFill>
                  <a:prstClr val="black"/>
                </a:solidFill>
              </a:rPr>
              <a:t>schools)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Electrical Switchgear Replacement (11 schools)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</a:rPr>
              <a:t>HVAC and Insulation Improvements (13 schools, Edgar, DO)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685800"/>
            <a:ext cx="6675738" cy="5523174"/>
          </a:xfrm>
        </p:spPr>
        <p:txBody>
          <a:bodyPr>
            <a:normAutofit/>
          </a:bodyPr>
          <a:lstStyle/>
          <a:p>
            <a:pPr marL="457200" lvl="1" indent="0" algn="ctr">
              <a:lnSpc>
                <a:spcPct val="200000"/>
              </a:lnSpc>
              <a:buClr>
                <a:srgbClr val="4A8CB4"/>
              </a:buClr>
              <a:buNone/>
            </a:pPr>
            <a:endParaRPr lang="en-US" sz="2200" b="1" dirty="0" smtClean="0"/>
          </a:p>
          <a:p>
            <a:pPr lvl="2">
              <a:lnSpc>
                <a:spcPct val="200000"/>
              </a:lnSpc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HVAC</a:t>
            </a:r>
          </a:p>
          <a:p>
            <a:pPr lvl="2"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Seismic Replacements</a:t>
            </a:r>
          </a:p>
          <a:p>
            <a:pPr lvl="3">
              <a:buClr>
                <a:srgbClr val="4A8CB4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Classrooms/Gyms</a:t>
            </a:r>
          </a:p>
          <a:p>
            <a:pPr lvl="2"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Stadium Renovation</a:t>
            </a:r>
            <a:endParaRPr lang="en-US" sz="2400" b="1" dirty="0"/>
          </a:p>
          <a:p>
            <a:pPr lvl="2">
              <a:buClr>
                <a:srgbClr val="4A8CB4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Projects  </a:t>
            </a:r>
          </a:p>
          <a:p>
            <a:pPr lvl="3">
              <a:buClr>
                <a:srgbClr val="4A8CB4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Completed, Under Construction, Future</a:t>
            </a:r>
            <a:endParaRPr lang="en-US" sz="2400" b="1" dirty="0" smtClean="0"/>
          </a:p>
          <a:p>
            <a:pPr marL="914400" lvl="2" indent="0">
              <a:lnSpc>
                <a:spcPct val="140000"/>
              </a:lnSpc>
              <a:buClr>
                <a:srgbClr val="4A8CB4"/>
              </a:buClr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5829" y="226541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sz="12000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Measure P Overview </a:t>
            </a:r>
            <a:endParaRPr lang="en-US" sz="12000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0834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99" y="1195392"/>
            <a:ext cx="6159843" cy="51050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/>
              <a:t> </a:t>
            </a:r>
            <a:r>
              <a:rPr lang="en-US" sz="2200" b="1" dirty="0" smtClean="0"/>
              <a:t> </a:t>
            </a:r>
            <a:endParaRPr lang="en-US" sz="2200" b="1" dirty="0"/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5 Projects completed summer 2017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19 future elementary projects </a:t>
            </a:r>
          </a:p>
          <a:p>
            <a:pPr lvl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All 19 </a:t>
            </a:r>
            <a:r>
              <a:rPr lang="en-US" sz="2400" b="1" dirty="0"/>
              <a:t>projects have been awarded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prstClr val="black"/>
                </a:solidFill>
              </a:rPr>
              <a:t>2018</a:t>
            </a:r>
            <a:r>
              <a:rPr lang="en-US" sz="1800" b="1" dirty="0" smtClean="0">
                <a:solidFill>
                  <a:prstClr val="black"/>
                </a:solidFill>
              </a:rPr>
              <a:t>: 7 Schools - </a:t>
            </a:r>
            <a:r>
              <a:rPr lang="en-US" sz="1800" b="1" dirty="0">
                <a:solidFill>
                  <a:prstClr val="black"/>
                </a:solidFill>
              </a:rPr>
              <a:t>Bryant, Parkview, Simmons, Violette, Warren, Woodbury, Garden Park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</a:rPr>
              <a:t>2019: 6 Schools TBD</a:t>
            </a:r>
          </a:p>
          <a:p>
            <a:pPr lvl="1">
              <a:lnSpc>
                <a:spcPct val="11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</a:rPr>
              <a:t>2020</a:t>
            </a:r>
            <a:r>
              <a:rPr lang="en-US" sz="1800" b="1" dirty="0">
                <a:solidFill>
                  <a:prstClr val="black"/>
                </a:solidFill>
              </a:rPr>
              <a:t>: 6 </a:t>
            </a:r>
            <a:r>
              <a:rPr lang="en-US" sz="1800" b="1" dirty="0" smtClean="0">
                <a:solidFill>
                  <a:prstClr val="black"/>
                </a:solidFill>
              </a:rPr>
              <a:t>Schools </a:t>
            </a:r>
            <a:r>
              <a:rPr lang="en-US" sz="1800" b="1" dirty="0">
                <a:solidFill>
                  <a:prstClr val="black"/>
                </a:solidFill>
              </a:rPr>
              <a:t>TBD</a:t>
            </a:r>
          </a:p>
          <a:p>
            <a:pPr lvl="1">
              <a:lnSpc>
                <a:spcPct val="150000"/>
              </a:lnSpc>
              <a:buClr>
                <a:srgbClr val="E2F3CC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100" dirty="0" smtClean="0"/>
          </a:p>
          <a:p>
            <a:pPr marL="914400" lvl="2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000" b="1" dirty="0"/>
          </a:p>
          <a:p>
            <a:pPr marL="914400" lvl="2" indent="0">
              <a:lnSpc>
                <a:spcPct val="150000"/>
              </a:lnSpc>
              <a:buClr>
                <a:srgbClr val="4A8CB4"/>
              </a:buClr>
              <a:buNone/>
            </a:pPr>
            <a:endParaRPr lang="en-US" sz="2000" dirty="0"/>
          </a:p>
          <a:p>
            <a:pPr lvl="2">
              <a:lnSpc>
                <a:spcPct val="150000"/>
              </a:lnSpc>
              <a:buClr>
                <a:srgbClr val="4A8CB4"/>
              </a:buClr>
            </a:pPr>
            <a:endParaRPr lang="en-US" sz="2000" dirty="0"/>
          </a:p>
          <a:p>
            <a:pPr lvl="2">
              <a:lnSpc>
                <a:spcPct val="140000"/>
              </a:lnSpc>
              <a:buClr>
                <a:srgbClr val="4A8CB4"/>
              </a:buCl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lvl="2">
              <a:lnSpc>
                <a:spcPct val="140000"/>
              </a:lnSpc>
              <a:buClr>
                <a:srgbClr val="4A8CB4"/>
              </a:buCl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01461" y="159401"/>
            <a:ext cx="6376518" cy="1035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 smtClean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  <a:p>
            <a:pPr algn="ctr"/>
            <a:r>
              <a:rPr lang="en-US" b="1" dirty="0" smtClean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>Elementary HVAC Projects</a:t>
            </a:r>
            <a:endParaRPr lang="en-US" b="1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286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Seismic Replacement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LQ/Pacifica Classroom Buildings</a:t>
            </a:r>
          </a:p>
          <a:p>
            <a:pPr marL="457200" lvl="1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en-US" sz="2400" b="1" dirty="0" smtClean="0"/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b="1" dirty="0" smtClean="0"/>
              <a:t>LQ/Pacifica Gym Locker Buildings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00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69667" y="158341"/>
            <a:ext cx="595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Seismic Replacement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10640" y="804672"/>
            <a:ext cx="9119854" cy="64222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3100" dirty="0">
                <a:solidFill>
                  <a:prstClr val="black"/>
                </a:solidFill>
              </a:rPr>
              <a:t>  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3100" i="1" dirty="0" smtClean="0">
                <a:solidFill>
                  <a:prstClr val="black"/>
                </a:solidFill>
              </a:rPr>
              <a:t> </a:t>
            </a:r>
            <a:r>
              <a:rPr lang="en-US" sz="2200" i="1" dirty="0" smtClean="0"/>
              <a:t>Phase 1- Start June 2016, construction of 32 Classrooms/</a:t>
            </a:r>
          </a:p>
          <a:p>
            <a:pPr algn="l">
              <a:lnSpc>
                <a:spcPct val="150000"/>
              </a:lnSpc>
            </a:pPr>
            <a:r>
              <a:rPr lang="en-US" sz="2200" i="1" dirty="0"/>
              <a:t>	 </a:t>
            </a:r>
            <a:r>
              <a:rPr lang="en-US" sz="2200" i="1" dirty="0" smtClean="0"/>
              <a:t>   Demo of existing CR building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2200" dirty="0" smtClean="0"/>
              <a:t>	   -Completion September 2017 </a:t>
            </a:r>
          </a:p>
          <a:p>
            <a:pPr algn="l">
              <a:lnSpc>
                <a:spcPct val="150000"/>
              </a:lnSpc>
            </a:pPr>
            <a:r>
              <a:rPr lang="en-US" sz="2200" i="1" dirty="0" smtClean="0"/>
              <a:t>Phase 2- Start June 2017, Construction of 32 Classrooms and Cafeteria/ 	   Demo of existing CR and Cafeteria Building</a:t>
            </a:r>
          </a:p>
          <a:p>
            <a:pPr algn="l">
              <a:lnSpc>
                <a:spcPct val="150000"/>
              </a:lnSpc>
            </a:pPr>
            <a:r>
              <a:rPr lang="en-US" sz="2200" i="1" dirty="0"/>
              <a:t>	</a:t>
            </a:r>
            <a:r>
              <a:rPr lang="en-US" sz="2200" i="1" dirty="0" smtClean="0"/>
              <a:t>  -Completion August 2018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Phase 3- Start June 2018, Construction of Media Center and Theater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	  -Completion </a:t>
            </a:r>
            <a:r>
              <a:rPr lang="en-US" sz="2200" dirty="0"/>
              <a:t>– </a:t>
            </a:r>
            <a:r>
              <a:rPr lang="en-US" sz="2200" dirty="0" smtClean="0"/>
              <a:t>December </a:t>
            </a:r>
            <a:r>
              <a:rPr lang="en-US" sz="2200" dirty="0"/>
              <a:t>2019 </a:t>
            </a:r>
            <a:br>
              <a:rPr lang="en-US" sz="2200" dirty="0"/>
            </a:br>
            <a:r>
              <a:rPr lang="en-US" sz="2700" dirty="0">
                <a:solidFill>
                  <a:prstClr val="black"/>
                </a:solidFill>
              </a:rPr>
              <a:t>	</a:t>
            </a:r>
            <a:r>
              <a:rPr lang="en-US" sz="3100" dirty="0">
                <a:solidFill>
                  <a:prstClr val="black"/>
                </a:solidFill>
              </a:rPr>
              <a:t/>
            </a:r>
            <a:br>
              <a:rPr lang="en-US" sz="3100" dirty="0">
                <a:solidFill>
                  <a:prstClr val="black"/>
                </a:solidFill>
              </a:rPr>
            </a:br>
            <a:endParaRPr lang="en-US" sz="31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0536" y="1279254"/>
            <a:ext cx="9260062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</a:rPr>
              <a:t>PACIFICA/LA QUINTA HIGH </a:t>
            </a:r>
            <a:r>
              <a:rPr lang="en-US" sz="2400" b="1" dirty="0" smtClean="0">
                <a:solidFill>
                  <a:prstClr val="black"/>
                </a:solidFill>
              </a:rPr>
              <a:t>SCHOOL BUILDINGS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81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926" y="789158"/>
            <a:ext cx="14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Pacifica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6703" y="6011562"/>
            <a:ext cx="61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New Building Corridors with Seat walls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8460" y="30288"/>
            <a:ext cx="5121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68" y="1256793"/>
            <a:ext cx="6020126" cy="45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924" y="849868"/>
            <a:ext cx="14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Pacifica 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4449" y="5474952"/>
            <a:ext cx="618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New Cafeteria Front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53082" y="152400"/>
            <a:ext cx="637651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  <a:t/>
            </a:r>
            <a:br>
              <a:rPr lang="en-US" dirty="0">
                <a:gradFill>
                  <a:gsLst>
                    <a:gs pos="0">
                      <a:prstClr val="black">
                        <a:lumMod val="50000"/>
                      </a:prstClr>
                    </a:gs>
                    <a:gs pos="61000">
                      <a:prstClr val="black"/>
                    </a:gs>
                  </a:gsLst>
                  <a:lin ang="5400000" scaled="0"/>
                </a:gradFill>
              </a:rPr>
            </a:br>
            <a:endParaRPr lang="en-US" sz="3200" dirty="0">
              <a:gradFill>
                <a:gsLst>
                  <a:gs pos="0">
                    <a:prstClr val="black">
                      <a:lumMod val="50000"/>
                    </a:prstClr>
                  </a:gs>
                  <a:gs pos="61000">
                    <a:prstClr val="black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7967" y="-12831"/>
            <a:ext cx="5138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</a:rPr>
              <a:t>Seismic Replacement</a:t>
            </a:r>
          </a:p>
          <a:p>
            <a:pPr algn="ctr"/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2" r="355" b="17163"/>
          <a:stretch/>
        </p:blipFill>
        <p:spPr>
          <a:xfrm>
            <a:off x="2477967" y="1384431"/>
            <a:ext cx="5122926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Facet">
  <a:themeElements>
    <a:clrScheme name="Custom 12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E2F3CC"/>
      </a:accent1>
      <a:accent2>
        <a:srgbClr val="6599CC"/>
      </a:accent2>
      <a:accent3>
        <a:srgbClr val="19334C"/>
      </a:accent3>
      <a:accent4>
        <a:srgbClr val="7A8C8E"/>
      </a:accent4>
      <a:accent5>
        <a:srgbClr val="84ACB6"/>
      </a:accent5>
      <a:accent6>
        <a:srgbClr val="774D0F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</TotalTime>
  <Words>632</Words>
  <Application>Microsoft Office PowerPoint</Application>
  <PresentationFormat>Widescreen</PresentationFormat>
  <Paragraphs>230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</vt:lpstr>
      <vt:lpstr>Wingdings 3</vt:lpstr>
      <vt:lpstr>2_Facet</vt:lpstr>
      <vt:lpstr>Facilities Update  </vt:lpstr>
      <vt:lpstr>PowerPoint Presentation</vt:lpstr>
      <vt:lpstr>PowerPoint Presentation</vt:lpstr>
      <vt:lpstr>PowerPoint Presentation</vt:lpstr>
      <vt:lpstr>PowerPoint Presentation</vt:lpstr>
      <vt:lpstr>Seismic Replacement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Garden Grove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Update Measure A</dc:title>
  <dc:creator>Kevin Heerschap</dc:creator>
  <cp:lastModifiedBy>Kevin Heerschap</cp:lastModifiedBy>
  <cp:revision>168</cp:revision>
  <cp:lastPrinted>2018-04-10T17:23:42Z</cp:lastPrinted>
  <dcterms:created xsi:type="dcterms:W3CDTF">2017-04-21T14:26:29Z</dcterms:created>
  <dcterms:modified xsi:type="dcterms:W3CDTF">2018-05-04T16:55:28Z</dcterms:modified>
</cp:coreProperties>
</file>